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charts/chart1.xml" ContentType="application/vnd.openxmlformats-officedocument.drawingml.chart+xml"/>
  <Override PartName="/ppt/charts/chart2.xml" ContentType="application/vnd.openxmlformats-officedocument.drawingml.chart+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media/image57.png" ContentType="image/png"/>
  <Override PartName="/ppt/media/image1.png" ContentType="image/png"/>
  <Override PartName="/ppt/media/image58.png" ContentType="image/png"/>
  <Override PartName="/ppt/media/image2.png" ContentType="image/png"/>
  <Override PartName="/ppt/media/image59.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49.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png" ContentType="image/png"/>
  <Override PartName="/ppt/media/image60.png" ContentType="image/png"/>
  <Override PartName="/ppt/media/image61.png" ContentType="image/png"/>
  <Override PartName="/ppt/media/image62.png" ContentType="image/png"/>
  <Override PartName="/ppt/media/image63.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10080625" cy="56705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autoTitleDeleted val="1"/>
    <c:view3D>
      <c:rotX val="30"/>
      <c:rotY val="0"/>
      <c:rAngAx val="1"/>
      <c:perspective val="10"/>
    </c:view3D>
    <c:floor>
      <c:spPr>
        <a:solidFill>
          <a:srgbClr val="cccccc"/>
        </a:solidFill>
        <a:ln w="0">
          <a:noFill/>
        </a:ln>
      </c:spPr>
    </c:floor>
    <c:sideWall>
      <c:spPr>
        <a:noFill/>
        <a:ln w="0">
          <a:solidFill>
            <a:srgbClr val="b3b3b3"/>
          </a:solidFill>
        </a:ln>
      </c:spPr>
    </c:sideWall>
    <c:backWall>
      <c:spPr>
        <a:noFill/>
        <a:ln w="0">
          <a:solidFill>
            <a:srgbClr val="b3b3b3"/>
          </a:solidFill>
        </a:ln>
      </c:spPr>
    </c:backWall>
    <c:plotArea>
      <c:pie3DChart>
        <c:varyColors val="1"/>
        <c:ser>
          <c:idx val="0"/>
          <c:order val="0"/>
          <c:tx>
            <c:strRef>
              <c:f>label 0</c:f>
              <c:strCache>
                <c:ptCount val="1"/>
                <c:pt idx="0">
                  <c:v>Column 1</c:v>
                </c:pt>
              </c:strCache>
            </c:strRef>
          </c:tx>
          <c:spPr>
            <a:solidFill>
              <a:srgbClr val="069a2e"/>
            </a:solidFill>
            <a:ln w="0">
              <a:noFill/>
            </a:ln>
          </c:spPr>
          <c:explosion val="0"/>
          <c:dPt>
            <c:idx val="0"/>
            <c:spPr>
              <a:solidFill>
                <a:srgbClr val="004586"/>
              </a:solidFill>
              <a:ln w="0">
                <a:noFill/>
              </a:ln>
            </c:spPr>
          </c:dPt>
          <c:dPt>
            <c:idx val="1"/>
            <c:spPr>
              <a:solidFill>
                <a:srgbClr val="ff420e"/>
              </a:solidFill>
              <a:ln w="0">
                <a:noFill/>
              </a:ln>
            </c:spPr>
          </c:dPt>
          <c:dPt>
            <c:idx val="2"/>
            <c:spPr>
              <a:solidFill>
                <a:srgbClr val="ffd320"/>
              </a:solidFill>
              <a:ln w="0">
                <a:noFill/>
              </a:ln>
            </c:spPr>
          </c:dPt>
          <c:dLbls>
            <c:dLbl>
              <c:idx val="0"/>
              <c:txPr>
                <a:bodyPr wrap="none"/>
                <a:lstStyle/>
                <a:p>
                  <a:pPr>
                    <a:defRPr b="0" sz="1000" spc="-1" strike="noStrike">
                      <a:latin typeface="Arial"/>
                    </a:defRPr>
                  </a:pPr>
                </a:p>
              </c:txPr>
              <c:showLegendKey val="0"/>
              <c:showVal val="0"/>
              <c:showCatName val="0"/>
              <c:showSerName val="0"/>
              <c:showPercent val="0"/>
              <c:separator> </c:separator>
            </c:dLbl>
            <c:dLbl>
              <c:idx val="1"/>
              <c:txPr>
                <a:bodyPr wrap="none"/>
                <a:lstStyle/>
                <a:p>
                  <a:pPr>
                    <a:defRPr b="0" sz="1000" spc="-1" strike="noStrike">
                      <a:latin typeface="Arial"/>
                    </a:defRPr>
                  </a:pPr>
                </a:p>
              </c:txPr>
              <c:showLegendKey val="0"/>
              <c:showVal val="0"/>
              <c:showCatName val="0"/>
              <c:showSerName val="0"/>
              <c:showPercent val="0"/>
              <c:separator> </c:separator>
            </c:dLbl>
            <c:dLbl>
              <c:idx val="2"/>
              <c:txPr>
                <a:bodyPr wrap="none"/>
                <a:lstStyle/>
                <a:p>
                  <a:pPr>
                    <a:defRPr b="0" sz="1000" spc="-1" strike="noStrike">
                      <a:latin typeface="Arial"/>
                    </a:defRPr>
                  </a:pPr>
                </a:p>
              </c:txPr>
              <c:showLegendKey val="0"/>
              <c:showVal val="0"/>
              <c:showCatName val="0"/>
              <c:showSerName val="0"/>
              <c:showPercent val="0"/>
              <c:separator> </c:separator>
            </c:dLbl>
            <c:txPr>
              <a:bodyPr wrap="none"/>
              <a:lstStyle/>
              <a:p>
                <a:pPr>
                  <a:defRPr b="0" sz="1000" spc="-1" strike="noStrike">
                    <a:latin typeface="Arial"/>
                  </a:defRPr>
                </a:pPr>
              </a:p>
            </c:txPr>
            <c:showLegendKey val="0"/>
            <c:showVal val="0"/>
            <c:showCatName val="0"/>
            <c:showSerName val="0"/>
            <c:showPercent val="0"/>
            <c:separator> </c:separator>
            <c:showLeaderLines val="0"/>
          </c:dLbls>
          <c:cat>
            <c:strRef>
              <c:f>categories</c:f>
              <c:strCache>
                <c:ptCount val="3"/>
                <c:pt idx="0">
                  <c:v>JA (58%)</c:v>
                </c:pt>
                <c:pt idx="1">
                  <c:v>NEJ (28%)</c:v>
                </c:pt>
                <c:pt idx="2">
                  <c:v>OSÄKRA (14%)</c:v>
                </c:pt>
              </c:strCache>
            </c:strRef>
          </c:cat>
          <c:val>
            <c:numRef>
              <c:f>0</c:f>
              <c:numCache>
                <c:formatCode>General</c:formatCode>
                <c:ptCount val="3"/>
                <c:pt idx="0">
                  <c:v>5.8</c:v>
                </c:pt>
                <c:pt idx="1">
                  <c:v>2.8</c:v>
                </c:pt>
                <c:pt idx="2">
                  <c:v>1.4</c:v>
                </c:pt>
              </c:numCache>
            </c:numRef>
          </c:val>
        </c:ser>
        <c:ser>
          <c:idx val="1"/>
          <c:order val="1"/>
          <c:tx>
            <c:strRef>
              <c:f>label 1</c:f>
              <c:strCache>
                <c:ptCount val="1"/>
                <c:pt idx="0">
                  <c:v>Column 2</c:v>
                </c:pt>
              </c:strCache>
            </c:strRef>
          </c:tx>
          <c:spPr>
            <a:solidFill>
              <a:srgbClr val="ff420e"/>
            </a:solidFill>
            <a:ln w="0">
              <a:noFill/>
            </a:ln>
          </c:spPr>
          <c:explosion val="0"/>
          <c:dPt>
            <c:idx val="0"/>
            <c:spPr>
              <a:solidFill>
                <a:srgbClr val="004586"/>
              </a:solidFill>
              <a:ln w="0">
                <a:noFill/>
              </a:ln>
            </c:spPr>
          </c:dPt>
          <c:dPt>
            <c:idx val="1"/>
            <c:spPr>
              <a:solidFill>
                <a:srgbClr val="ff420e"/>
              </a:solidFill>
              <a:ln w="0">
                <a:noFill/>
              </a:ln>
            </c:spPr>
          </c:dPt>
          <c:dPt>
            <c:idx val="2"/>
            <c:spPr>
              <a:solidFill>
                <a:srgbClr val="ffd320"/>
              </a:solidFill>
              <a:ln w="0">
                <a:noFill/>
              </a:ln>
            </c:spPr>
          </c:dPt>
          <c:dLbls>
            <c:dLbl>
              <c:idx val="0"/>
              <c:txPr>
                <a:bodyPr wrap="none"/>
                <a:lstStyle/>
                <a:p>
                  <a:pPr>
                    <a:defRPr b="0" sz="1000" spc="-1" strike="noStrike">
                      <a:latin typeface="Arial"/>
                    </a:defRPr>
                  </a:pPr>
                </a:p>
              </c:txPr>
              <c:showLegendKey val="0"/>
              <c:showVal val="0"/>
              <c:showCatName val="0"/>
              <c:showSerName val="0"/>
              <c:showPercent val="0"/>
              <c:separator> </c:separator>
            </c:dLbl>
            <c:dLbl>
              <c:idx val="1"/>
              <c:txPr>
                <a:bodyPr wrap="none"/>
                <a:lstStyle/>
                <a:p>
                  <a:pPr>
                    <a:defRPr b="0" sz="1000" spc="-1" strike="noStrike">
                      <a:latin typeface="Arial"/>
                    </a:defRPr>
                  </a:pPr>
                </a:p>
              </c:txPr>
              <c:showLegendKey val="0"/>
              <c:showVal val="0"/>
              <c:showCatName val="0"/>
              <c:showSerName val="0"/>
              <c:showPercent val="0"/>
              <c:separator> </c:separator>
            </c:dLbl>
            <c:dLbl>
              <c:idx val="2"/>
              <c:txPr>
                <a:bodyPr wrap="none"/>
                <a:lstStyle/>
                <a:p>
                  <a:pPr>
                    <a:defRPr b="0" sz="1000" spc="-1" strike="noStrike">
                      <a:latin typeface="Arial"/>
                    </a:defRPr>
                  </a:pPr>
                </a:p>
              </c:txPr>
              <c:showLegendKey val="0"/>
              <c:showVal val="0"/>
              <c:showCatName val="0"/>
              <c:showSerName val="0"/>
              <c:showPercent val="0"/>
              <c:separator> </c:separator>
            </c:dLbl>
            <c:txPr>
              <a:bodyPr wrap="none"/>
              <a:lstStyle/>
              <a:p>
                <a:pPr>
                  <a:defRPr b="0" sz="1000" spc="-1" strike="noStrike">
                    <a:latin typeface="Arial"/>
                  </a:defRPr>
                </a:pPr>
              </a:p>
            </c:txPr>
            <c:showLegendKey val="0"/>
            <c:showVal val="0"/>
            <c:showCatName val="0"/>
            <c:showSerName val="0"/>
            <c:showPercent val="0"/>
            <c:separator> </c:separator>
            <c:showLeaderLines val="0"/>
          </c:dLbls>
          <c:cat>
            <c:strRef>
              <c:f>categories</c:f>
              <c:strCache>
                <c:ptCount val="3"/>
                <c:pt idx="0">
                  <c:v>JA (58%)</c:v>
                </c:pt>
                <c:pt idx="1">
                  <c:v>NEJ (28%)</c:v>
                </c:pt>
                <c:pt idx="2">
                  <c:v>OSÄKRA (14%)</c:v>
                </c:pt>
              </c:strCache>
            </c:strRef>
          </c:cat>
          <c:val>
            <c:numRef>
              <c:f>1</c:f>
              <c:numCache>
                <c:formatCode>General</c:formatCode>
                <c:ptCount val="3"/>
                <c:pt idx="0">
                  <c:v>3.2</c:v>
                </c:pt>
                <c:pt idx="1">
                  <c:v>8.8</c:v>
                </c:pt>
                <c:pt idx="2">
                  <c:v>1.5</c:v>
                </c:pt>
              </c:numCache>
            </c:numRef>
          </c:val>
        </c:ser>
        <c:ser>
          <c:idx val="2"/>
          <c:order val="2"/>
          <c:tx>
            <c:strRef>
              <c:f>label 2</c:f>
              <c:strCache>
                <c:ptCount val="1"/>
                <c:pt idx="0">
                  <c:v>Column 3</c:v>
                </c:pt>
              </c:strCache>
            </c:strRef>
          </c:tx>
          <c:spPr>
            <a:solidFill>
              <a:srgbClr val="ffd320"/>
            </a:solidFill>
            <a:ln w="0">
              <a:noFill/>
            </a:ln>
          </c:spPr>
          <c:explosion val="0"/>
          <c:dPt>
            <c:idx val="0"/>
            <c:spPr>
              <a:solidFill>
                <a:srgbClr val="004586"/>
              </a:solidFill>
              <a:ln w="0">
                <a:noFill/>
              </a:ln>
            </c:spPr>
          </c:dPt>
          <c:dPt>
            <c:idx val="1"/>
            <c:spPr>
              <a:solidFill>
                <a:srgbClr val="ff420e"/>
              </a:solidFill>
              <a:ln w="0">
                <a:noFill/>
              </a:ln>
            </c:spPr>
          </c:dPt>
          <c:dPt>
            <c:idx val="2"/>
            <c:spPr>
              <a:solidFill>
                <a:srgbClr val="ffd320"/>
              </a:solidFill>
              <a:ln w="0">
                <a:noFill/>
              </a:ln>
            </c:spPr>
          </c:dPt>
          <c:dLbls>
            <c:dLbl>
              <c:idx val="0"/>
              <c:txPr>
                <a:bodyPr wrap="none"/>
                <a:lstStyle/>
                <a:p>
                  <a:pPr>
                    <a:defRPr b="0" sz="1000" spc="-1" strike="noStrike">
                      <a:latin typeface="Arial"/>
                    </a:defRPr>
                  </a:pPr>
                </a:p>
              </c:txPr>
              <c:showLegendKey val="0"/>
              <c:showVal val="0"/>
              <c:showCatName val="0"/>
              <c:showSerName val="0"/>
              <c:showPercent val="0"/>
              <c:separator> </c:separator>
            </c:dLbl>
            <c:dLbl>
              <c:idx val="1"/>
              <c:txPr>
                <a:bodyPr wrap="none"/>
                <a:lstStyle/>
                <a:p>
                  <a:pPr>
                    <a:defRPr b="0" sz="1000" spc="-1" strike="noStrike">
                      <a:latin typeface="Arial"/>
                    </a:defRPr>
                  </a:pPr>
                </a:p>
              </c:txPr>
              <c:showLegendKey val="0"/>
              <c:showVal val="0"/>
              <c:showCatName val="0"/>
              <c:showSerName val="0"/>
              <c:showPercent val="0"/>
              <c:separator> </c:separator>
            </c:dLbl>
            <c:dLbl>
              <c:idx val="2"/>
              <c:txPr>
                <a:bodyPr wrap="none"/>
                <a:lstStyle/>
                <a:p>
                  <a:pPr>
                    <a:defRPr b="0" sz="1000" spc="-1" strike="noStrike">
                      <a:latin typeface="Arial"/>
                    </a:defRPr>
                  </a:pPr>
                </a:p>
              </c:txPr>
              <c:showLegendKey val="0"/>
              <c:showVal val="0"/>
              <c:showCatName val="0"/>
              <c:showSerName val="0"/>
              <c:showPercent val="0"/>
              <c:separator> </c:separator>
            </c:dLbl>
            <c:txPr>
              <a:bodyPr wrap="none"/>
              <a:lstStyle/>
              <a:p>
                <a:pPr>
                  <a:defRPr b="0" sz="1000" spc="-1" strike="noStrike">
                    <a:latin typeface="Arial"/>
                  </a:defRPr>
                </a:pPr>
              </a:p>
            </c:txPr>
            <c:showLegendKey val="0"/>
            <c:showVal val="0"/>
            <c:showCatName val="0"/>
            <c:showSerName val="0"/>
            <c:showPercent val="0"/>
            <c:separator> </c:separator>
            <c:showLeaderLines val="0"/>
          </c:dLbls>
          <c:cat>
            <c:strRef>
              <c:f>categories</c:f>
              <c:strCache>
                <c:ptCount val="3"/>
                <c:pt idx="0">
                  <c:v>JA (58%)</c:v>
                </c:pt>
                <c:pt idx="1">
                  <c:v>NEJ (28%)</c:v>
                </c:pt>
                <c:pt idx="2">
                  <c:v>OSÄKRA (14%)</c:v>
                </c:pt>
              </c:strCache>
            </c:strRef>
          </c:cat>
          <c:val>
            <c:numRef>
              <c:f>2</c:f>
              <c:numCache>
                <c:formatCode>General</c:formatCode>
                <c:ptCount val="3"/>
                <c:pt idx="0">
                  <c:v>4.54</c:v>
                </c:pt>
                <c:pt idx="1">
                  <c:v>9.65</c:v>
                </c:pt>
                <c:pt idx="2">
                  <c:v>3.7</c:v>
                </c:pt>
              </c:numCache>
            </c:numRef>
          </c:val>
        </c:ser>
      </c:pie3DChart>
    </c:plotArea>
    <c:legend>
      <c:legendPos val="r"/>
      <c:overlay val="0"/>
      <c:spPr>
        <a:noFill/>
        <a:ln w="0">
          <a:noFill/>
        </a:ln>
      </c:spPr>
      <c:txPr>
        <a:bodyPr/>
        <a:lstStyle/>
        <a:p>
          <a:pPr>
            <a:defRPr b="0" sz="1000" spc="-1" strike="noStrike">
              <a:latin typeface="Arial"/>
            </a:defRPr>
          </a:pPr>
        </a:p>
      </c:txPr>
    </c:legend>
    <c:plotVisOnly val="1"/>
  </c:chart>
  <c:spPr>
    <a:noFill/>
    <a:ln w="0">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autoTitleDeleted val="1"/>
    <c:view3D>
      <c:rotX val="30"/>
      <c:rotY val="0"/>
      <c:rAngAx val="1"/>
      <c:perspective val="10"/>
    </c:view3D>
    <c:floor>
      <c:spPr>
        <a:solidFill>
          <a:srgbClr val="cccccc"/>
        </a:solidFill>
        <a:ln w="0">
          <a:noFill/>
        </a:ln>
      </c:spPr>
    </c:floor>
    <c:sideWall>
      <c:spPr>
        <a:noFill/>
        <a:ln w="0">
          <a:solidFill>
            <a:srgbClr val="b3b3b3"/>
          </a:solidFill>
        </a:ln>
      </c:spPr>
    </c:sideWall>
    <c:backWall>
      <c:spPr>
        <a:noFill/>
        <a:ln w="0">
          <a:solidFill>
            <a:srgbClr val="b3b3b3"/>
          </a:solidFill>
        </a:ln>
      </c:spPr>
    </c:backWall>
    <c:plotArea>
      <c:pie3DChart>
        <c:varyColors val="1"/>
        <c:ser>
          <c:idx val="0"/>
          <c:order val="0"/>
          <c:tx>
            <c:strRef>
              <c:f>label 0</c:f>
              <c:strCache>
                <c:ptCount val="1"/>
                <c:pt idx="0">
                  <c:v>Column 1</c:v>
                </c:pt>
              </c:strCache>
            </c:strRef>
          </c:tx>
          <c:spPr>
            <a:solidFill>
              <a:srgbClr val="069a2e"/>
            </a:solidFill>
            <a:ln w="0">
              <a:noFill/>
            </a:ln>
          </c:spPr>
          <c:explosion val="0"/>
          <c:dPt>
            <c:idx val="0"/>
            <c:spPr>
              <a:solidFill>
                <a:srgbClr val="004586"/>
              </a:solidFill>
              <a:ln w="0">
                <a:noFill/>
              </a:ln>
            </c:spPr>
          </c:dPt>
          <c:dPt>
            <c:idx val="1"/>
            <c:spPr>
              <a:solidFill>
                <a:srgbClr val="ff420e"/>
              </a:solidFill>
              <a:ln w="0">
                <a:noFill/>
              </a:ln>
            </c:spPr>
          </c:dPt>
          <c:dPt>
            <c:idx val="2"/>
            <c:spPr>
              <a:solidFill>
                <a:srgbClr val="ffd320"/>
              </a:solidFill>
              <a:ln w="0">
                <a:noFill/>
              </a:ln>
            </c:spPr>
          </c:dPt>
          <c:dLbls>
            <c:dLbl>
              <c:idx val="0"/>
              <c:txPr>
                <a:bodyPr wrap="none"/>
                <a:lstStyle/>
                <a:p>
                  <a:pPr>
                    <a:defRPr b="0" sz="1000" spc="-1" strike="noStrike">
                      <a:latin typeface="Arial"/>
                    </a:defRPr>
                  </a:pPr>
                </a:p>
              </c:txPr>
              <c:showLegendKey val="0"/>
              <c:showVal val="0"/>
              <c:showCatName val="0"/>
              <c:showSerName val="0"/>
              <c:showPercent val="0"/>
              <c:separator> </c:separator>
            </c:dLbl>
            <c:dLbl>
              <c:idx val="1"/>
              <c:txPr>
                <a:bodyPr wrap="none"/>
                <a:lstStyle/>
                <a:p>
                  <a:pPr>
                    <a:defRPr b="0" sz="1000" spc="-1" strike="noStrike">
                      <a:latin typeface="Arial"/>
                    </a:defRPr>
                  </a:pPr>
                </a:p>
              </c:txPr>
              <c:showLegendKey val="0"/>
              <c:showVal val="0"/>
              <c:showCatName val="0"/>
              <c:showSerName val="0"/>
              <c:showPercent val="0"/>
              <c:separator> </c:separator>
            </c:dLbl>
            <c:dLbl>
              <c:idx val="2"/>
              <c:txPr>
                <a:bodyPr wrap="none"/>
                <a:lstStyle/>
                <a:p>
                  <a:pPr>
                    <a:defRPr b="0" sz="1000" spc="-1" strike="noStrike">
                      <a:latin typeface="Arial"/>
                    </a:defRPr>
                  </a:pPr>
                </a:p>
              </c:txPr>
              <c:showLegendKey val="0"/>
              <c:showVal val="0"/>
              <c:showCatName val="0"/>
              <c:showSerName val="0"/>
              <c:showPercent val="0"/>
              <c:separator> </c:separator>
            </c:dLbl>
            <c:txPr>
              <a:bodyPr wrap="none"/>
              <a:lstStyle/>
              <a:p>
                <a:pPr>
                  <a:defRPr b="0" sz="1000" spc="-1" strike="noStrike">
                    <a:latin typeface="Arial"/>
                  </a:defRPr>
                </a:pPr>
              </a:p>
            </c:txPr>
            <c:showLegendKey val="0"/>
            <c:showVal val="0"/>
            <c:showCatName val="0"/>
            <c:showSerName val="0"/>
            <c:showPercent val="0"/>
            <c:separator> </c:separator>
            <c:showLeaderLines val="0"/>
          </c:dLbls>
          <c:cat>
            <c:strRef>
              <c:f>categories</c:f>
              <c:strCache>
                <c:ptCount val="3"/>
                <c:pt idx="0">
                  <c:v>JA (39%)</c:v>
                </c:pt>
                <c:pt idx="1">
                  <c:v>NEJ (41%)</c:v>
                </c:pt>
                <c:pt idx="2">
                  <c:v>OSÄKRA (20%)</c:v>
                </c:pt>
              </c:strCache>
            </c:strRef>
          </c:cat>
          <c:val>
            <c:numRef>
              <c:f>0</c:f>
              <c:numCache>
                <c:formatCode>General</c:formatCode>
                <c:ptCount val="3"/>
                <c:pt idx="0">
                  <c:v>3.9</c:v>
                </c:pt>
                <c:pt idx="1">
                  <c:v>4.1</c:v>
                </c:pt>
                <c:pt idx="2">
                  <c:v>2</c:v>
                </c:pt>
              </c:numCache>
            </c:numRef>
          </c:val>
        </c:ser>
        <c:ser>
          <c:idx val="1"/>
          <c:order val="1"/>
          <c:tx>
            <c:strRef>
              <c:f>label 1</c:f>
              <c:strCache>
                <c:ptCount val="1"/>
                <c:pt idx="0">
                  <c:v>Column 2</c:v>
                </c:pt>
              </c:strCache>
            </c:strRef>
          </c:tx>
          <c:spPr>
            <a:solidFill>
              <a:srgbClr val="ff420e"/>
            </a:solidFill>
            <a:ln w="0">
              <a:noFill/>
            </a:ln>
          </c:spPr>
          <c:explosion val="0"/>
          <c:dPt>
            <c:idx val="0"/>
            <c:spPr>
              <a:solidFill>
                <a:srgbClr val="004586"/>
              </a:solidFill>
              <a:ln w="0">
                <a:noFill/>
              </a:ln>
            </c:spPr>
          </c:dPt>
          <c:dPt>
            <c:idx val="1"/>
            <c:spPr>
              <a:solidFill>
                <a:srgbClr val="ff420e"/>
              </a:solidFill>
              <a:ln w="0">
                <a:noFill/>
              </a:ln>
            </c:spPr>
          </c:dPt>
          <c:dPt>
            <c:idx val="2"/>
            <c:spPr>
              <a:solidFill>
                <a:srgbClr val="ffd320"/>
              </a:solidFill>
              <a:ln w="0">
                <a:noFill/>
              </a:ln>
            </c:spPr>
          </c:dPt>
          <c:dLbls>
            <c:dLbl>
              <c:idx val="0"/>
              <c:txPr>
                <a:bodyPr wrap="none"/>
                <a:lstStyle/>
                <a:p>
                  <a:pPr>
                    <a:defRPr b="0" sz="1000" spc="-1" strike="noStrike">
                      <a:latin typeface="Arial"/>
                    </a:defRPr>
                  </a:pPr>
                </a:p>
              </c:txPr>
              <c:showLegendKey val="0"/>
              <c:showVal val="0"/>
              <c:showCatName val="0"/>
              <c:showSerName val="0"/>
              <c:showPercent val="0"/>
              <c:separator> </c:separator>
            </c:dLbl>
            <c:dLbl>
              <c:idx val="1"/>
              <c:txPr>
                <a:bodyPr wrap="none"/>
                <a:lstStyle/>
                <a:p>
                  <a:pPr>
                    <a:defRPr b="0" sz="1000" spc="-1" strike="noStrike">
                      <a:latin typeface="Arial"/>
                    </a:defRPr>
                  </a:pPr>
                </a:p>
              </c:txPr>
              <c:showLegendKey val="0"/>
              <c:showVal val="0"/>
              <c:showCatName val="0"/>
              <c:showSerName val="0"/>
              <c:showPercent val="0"/>
              <c:separator> </c:separator>
            </c:dLbl>
            <c:dLbl>
              <c:idx val="2"/>
              <c:txPr>
                <a:bodyPr wrap="none"/>
                <a:lstStyle/>
                <a:p>
                  <a:pPr>
                    <a:defRPr b="0" sz="1000" spc="-1" strike="noStrike">
                      <a:latin typeface="Arial"/>
                    </a:defRPr>
                  </a:pPr>
                </a:p>
              </c:txPr>
              <c:showLegendKey val="0"/>
              <c:showVal val="0"/>
              <c:showCatName val="0"/>
              <c:showSerName val="0"/>
              <c:showPercent val="0"/>
              <c:separator> </c:separator>
            </c:dLbl>
            <c:txPr>
              <a:bodyPr wrap="none"/>
              <a:lstStyle/>
              <a:p>
                <a:pPr>
                  <a:defRPr b="0" sz="1000" spc="-1" strike="noStrike">
                    <a:latin typeface="Arial"/>
                  </a:defRPr>
                </a:pPr>
              </a:p>
            </c:txPr>
            <c:showLegendKey val="0"/>
            <c:showVal val="0"/>
            <c:showCatName val="0"/>
            <c:showSerName val="0"/>
            <c:showPercent val="0"/>
            <c:separator> </c:separator>
            <c:showLeaderLines val="0"/>
          </c:dLbls>
          <c:cat>
            <c:strRef>
              <c:f>categories</c:f>
              <c:strCache>
                <c:ptCount val="3"/>
                <c:pt idx="0">
                  <c:v>JA (39%)</c:v>
                </c:pt>
                <c:pt idx="1">
                  <c:v>NEJ (41%)</c:v>
                </c:pt>
                <c:pt idx="2">
                  <c:v>OSÄKRA (20%)</c:v>
                </c:pt>
              </c:strCache>
            </c:strRef>
          </c:cat>
          <c:val>
            <c:numRef>
              <c:f>1</c:f>
              <c:numCache>
                <c:formatCode>General</c:formatCode>
                <c:ptCount val="3"/>
                <c:pt idx="0">
                  <c:v>3.2</c:v>
                </c:pt>
                <c:pt idx="1">
                  <c:v>8.8</c:v>
                </c:pt>
                <c:pt idx="2">
                  <c:v>1.5</c:v>
                </c:pt>
              </c:numCache>
            </c:numRef>
          </c:val>
        </c:ser>
        <c:ser>
          <c:idx val="2"/>
          <c:order val="2"/>
          <c:tx>
            <c:strRef>
              <c:f>label 2</c:f>
              <c:strCache>
                <c:ptCount val="1"/>
                <c:pt idx="0">
                  <c:v>Column 3</c:v>
                </c:pt>
              </c:strCache>
            </c:strRef>
          </c:tx>
          <c:spPr>
            <a:solidFill>
              <a:srgbClr val="ffd320"/>
            </a:solidFill>
            <a:ln w="0">
              <a:noFill/>
            </a:ln>
          </c:spPr>
          <c:explosion val="0"/>
          <c:dPt>
            <c:idx val="0"/>
            <c:spPr>
              <a:solidFill>
                <a:srgbClr val="004586"/>
              </a:solidFill>
              <a:ln w="0">
                <a:noFill/>
              </a:ln>
            </c:spPr>
          </c:dPt>
          <c:dPt>
            <c:idx val="1"/>
            <c:spPr>
              <a:solidFill>
                <a:srgbClr val="ff420e"/>
              </a:solidFill>
              <a:ln w="0">
                <a:noFill/>
              </a:ln>
            </c:spPr>
          </c:dPt>
          <c:dPt>
            <c:idx val="2"/>
            <c:spPr>
              <a:solidFill>
                <a:srgbClr val="ffd320"/>
              </a:solidFill>
              <a:ln w="0">
                <a:noFill/>
              </a:ln>
            </c:spPr>
          </c:dPt>
          <c:dLbls>
            <c:dLbl>
              <c:idx val="0"/>
              <c:txPr>
                <a:bodyPr wrap="none"/>
                <a:lstStyle/>
                <a:p>
                  <a:pPr>
                    <a:defRPr b="0" sz="1000" spc="-1" strike="noStrike">
                      <a:latin typeface="Arial"/>
                    </a:defRPr>
                  </a:pPr>
                </a:p>
              </c:txPr>
              <c:showLegendKey val="0"/>
              <c:showVal val="0"/>
              <c:showCatName val="0"/>
              <c:showSerName val="0"/>
              <c:showPercent val="0"/>
              <c:separator> </c:separator>
            </c:dLbl>
            <c:dLbl>
              <c:idx val="1"/>
              <c:txPr>
                <a:bodyPr wrap="none"/>
                <a:lstStyle/>
                <a:p>
                  <a:pPr>
                    <a:defRPr b="0" sz="1000" spc="-1" strike="noStrike">
                      <a:latin typeface="Arial"/>
                    </a:defRPr>
                  </a:pPr>
                </a:p>
              </c:txPr>
              <c:showLegendKey val="0"/>
              <c:showVal val="0"/>
              <c:showCatName val="0"/>
              <c:showSerName val="0"/>
              <c:showPercent val="0"/>
              <c:separator> </c:separator>
            </c:dLbl>
            <c:dLbl>
              <c:idx val="2"/>
              <c:txPr>
                <a:bodyPr wrap="none"/>
                <a:lstStyle/>
                <a:p>
                  <a:pPr>
                    <a:defRPr b="0" sz="1000" spc="-1" strike="noStrike">
                      <a:latin typeface="Arial"/>
                    </a:defRPr>
                  </a:pPr>
                </a:p>
              </c:txPr>
              <c:showLegendKey val="0"/>
              <c:showVal val="0"/>
              <c:showCatName val="0"/>
              <c:showSerName val="0"/>
              <c:showPercent val="0"/>
              <c:separator> </c:separator>
            </c:dLbl>
            <c:txPr>
              <a:bodyPr wrap="none"/>
              <a:lstStyle/>
              <a:p>
                <a:pPr>
                  <a:defRPr b="0" sz="1000" spc="-1" strike="noStrike">
                    <a:latin typeface="Arial"/>
                  </a:defRPr>
                </a:pPr>
              </a:p>
            </c:txPr>
            <c:showLegendKey val="0"/>
            <c:showVal val="0"/>
            <c:showCatName val="0"/>
            <c:showSerName val="0"/>
            <c:showPercent val="0"/>
            <c:separator> </c:separator>
            <c:showLeaderLines val="0"/>
          </c:dLbls>
          <c:cat>
            <c:strRef>
              <c:f>categories</c:f>
              <c:strCache>
                <c:ptCount val="3"/>
                <c:pt idx="0">
                  <c:v>JA (39%)</c:v>
                </c:pt>
                <c:pt idx="1">
                  <c:v>NEJ (41%)</c:v>
                </c:pt>
                <c:pt idx="2">
                  <c:v>OSÄKRA (20%)</c:v>
                </c:pt>
              </c:strCache>
            </c:strRef>
          </c:cat>
          <c:val>
            <c:numRef>
              <c:f>2</c:f>
              <c:numCache>
                <c:formatCode>General</c:formatCode>
                <c:ptCount val="3"/>
                <c:pt idx="0">
                  <c:v>4.54</c:v>
                </c:pt>
                <c:pt idx="1">
                  <c:v>9.65</c:v>
                </c:pt>
                <c:pt idx="2">
                  <c:v>3.7</c:v>
                </c:pt>
              </c:numCache>
            </c:numRef>
          </c:val>
        </c:ser>
      </c:pie3DChart>
    </c:plotArea>
    <c:legend>
      <c:legendPos val="r"/>
      <c:overlay val="0"/>
      <c:spPr>
        <a:noFill/>
        <a:ln w="0">
          <a:noFill/>
        </a:ln>
      </c:spPr>
      <c:txPr>
        <a:bodyPr/>
        <a:lstStyle/>
        <a:p>
          <a:pPr>
            <a:defRPr b="0" sz="1000" spc="-1" strike="noStrike">
              <a:latin typeface="Arial"/>
            </a:defRPr>
          </a:pPr>
        </a:p>
      </c:txPr>
    </c:legend>
    <c:plotVisOnly val="1"/>
  </c:chart>
  <c:spPr>
    <a:noFill/>
    <a:ln w="0">
      <a:noFill/>
    </a:ln>
  </c:spPr>
</c:chartSpace>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sv-SE" sz="4400" spc="-1" strike="noStrike">
              <a:latin typeface="Arial"/>
            </a:endParaRPr>
          </a:p>
        </p:txBody>
      </p:sp>
      <p:sp>
        <p:nvSpPr>
          <p:cNvPr id="27" name="PlaceHolder 2"/>
          <p:cNvSpPr>
            <a:spLocks noGrp="1"/>
          </p:cNvSpPr>
          <p:nvPr>
            <p:ph type="body"/>
          </p:nvPr>
        </p:nvSpPr>
        <p:spPr>
          <a:xfrm>
            <a:off x="504000" y="1326600"/>
            <a:ext cx="9071640" cy="1568160"/>
          </a:xfrm>
          <a:prstGeom prst="rect">
            <a:avLst/>
          </a:prstGeom>
        </p:spPr>
        <p:txBody>
          <a:bodyPr lIns="0" rIns="0" tIns="0" bIns="0">
            <a:normAutofit/>
          </a:bodyPr>
          <a:p>
            <a:endParaRPr b="0" lang="sv-SE" sz="3200" spc="-1" strike="noStrike">
              <a:latin typeface="Arial"/>
            </a:endParaRPr>
          </a:p>
        </p:txBody>
      </p:sp>
      <p:sp>
        <p:nvSpPr>
          <p:cNvPr id="28" name="PlaceHolder 3"/>
          <p:cNvSpPr>
            <a:spLocks noGrp="1"/>
          </p:cNvSpPr>
          <p:nvPr>
            <p:ph type="body"/>
          </p:nvPr>
        </p:nvSpPr>
        <p:spPr>
          <a:xfrm>
            <a:off x="504000" y="3044160"/>
            <a:ext cx="9071640" cy="1568160"/>
          </a:xfrm>
          <a:prstGeom prst="rect">
            <a:avLst/>
          </a:prstGeom>
        </p:spPr>
        <p:txBody>
          <a:bodyPr lIns="0" rIns="0" tIns="0" bIns="0">
            <a:normAutofit/>
          </a:bodyPr>
          <a:p>
            <a:endParaRPr b="0" lang="sv-SE"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sv-SE" sz="4400" spc="-1" strike="noStrike">
              <a:latin typeface="Arial"/>
            </a:endParaRPr>
          </a:p>
        </p:txBody>
      </p:sp>
      <p:sp>
        <p:nvSpPr>
          <p:cNvPr id="30" name="PlaceHolder 2"/>
          <p:cNvSpPr>
            <a:spLocks noGrp="1"/>
          </p:cNvSpPr>
          <p:nvPr>
            <p:ph type="body"/>
          </p:nvPr>
        </p:nvSpPr>
        <p:spPr>
          <a:xfrm>
            <a:off x="504000" y="1326600"/>
            <a:ext cx="4426920" cy="1568160"/>
          </a:xfrm>
          <a:prstGeom prst="rect">
            <a:avLst/>
          </a:prstGeom>
        </p:spPr>
        <p:txBody>
          <a:bodyPr lIns="0" rIns="0" tIns="0" bIns="0">
            <a:normAutofit/>
          </a:bodyPr>
          <a:p>
            <a:endParaRPr b="0" lang="sv-SE" sz="3200" spc="-1" strike="noStrike">
              <a:latin typeface="Arial"/>
            </a:endParaRPr>
          </a:p>
        </p:txBody>
      </p:sp>
      <p:sp>
        <p:nvSpPr>
          <p:cNvPr id="31" name="PlaceHolder 3"/>
          <p:cNvSpPr>
            <a:spLocks noGrp="1"/>
          </p:cNvSpPr>
          <p:nvPr>
            <p:ph type="body"/>
          </p:nvPr>
        </p:nvSpPr>
        <p:spPr>
          <a:xfrm>
            <a:off x="5152680" y="1326600"/>
            <a:ext cx="4426920" cy="1568160"/>
          </a:xfrm>
          <a:prstGeom prst="rect">
            <a:avLst/>
          </a:prstGeom>
        </p:spPr>
        <p:txBody>
          <a:bodyPr lIns="0" rIns="0" tIns="0" bIns="0">
            <a:normAutofit/>
          </a:bodyPr>
          <a:p>
            <a:endParaRPr b="0" lang="sv-SE" sz="3200" spc="-1" strike="noStrike">
              <a:latin typeface="Arial"/>
            </a:endParaRPr>
          </a:p>
        </p:txBody>
      </p:sp>
      <p:sp>
        <p:nvSpPr>
          <p:cNvPr id="32" name="PlaceHolder 4"/>
          <p:cNvSpPr>
            <a:spLocks noGrp="1"/>
          </p:cNvSpPr>
          <p:nvPr>
            <p:ph type="body"/>
          </p:nvPr>
        </p:nvSpPr>
        <p:spPr>
          <a:xfrm>
            <a:off x="504000" y="3044160"/>
            <a:ext cx="4426920" cy="1568160"/>
          </a:xfrm>
          <a:prstGeom prst="rect">
            <a:avLst/>
          </a:prstGeom>
        </p:spPr>
        <p:txBody>
          <a:bodyPr lIns="0" rIns="0" tIns="0" bIns="0">
            <a:normAutofit/>
          </a:bodyPr>
          <a:p>
            <a:endParaRPr b="0" lang="sv-SE" sz="3200" spc="-1" strike="noStrike">
              <a:latin typeface="Arial"/>
            </a:endParaRPr>
          </a:p>
        </p:txBody>
      </p:sp>
      <p:sp>
        <p:nvSpPr>
          <p:cNvPr id="33" name="PlaceHolder 5"/>
          <p:cNvSpPr>
            <a:spLocks noGrp="1"/>
          </p:cNvSpPr>
          <p:nvPr>
            <p:ph type="body"/>
          </p:nvPr>
        </p:nvSpPr>
        <p:spPr>
          <a:xfrm>
            <a:off x="5152680" y="3044160"/>
            <a:ext cx="4426920" cy="1568160"/>
          </a:xfrm>
          <a:prstGeom prst="rect">
            <a:avLst/>
          </a:prstGeom>
        </p:spPr>
        <p:txBody>
          <a:bodyPr lIns="0" rIns="0" tIns="0" bIns="0">
            <a:normAutofit/>
          </a:bodyPr>
          <a:p>
            <a:endParaRPr b="0" lang="sv-SE"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sv-SE" sz="4400" spc="-1" strike="noStrike">
              <a:latin typeface="Arial"/>
            </a:endParaRPr>
          </a:p>
        </p:txBody>
      </p:sp>
      <p:sp>
        <p:nvSpPr>
          <p:cNvPr id="35" name="PlaceHolder 2"/>
          <p:cNvSpPr>
            <a:spLocks noGrp="1"/>
          </p:cNvSpPr>
          <p:nvPr>
            <p:ph type="body"/>
          </p:nvPr>
        </p:nvSpPr>
        <p:spPr>
          <a:xfrm>
            <a:off x="504000" y="1326600"/>
            <a:ext cx="2920680" cy="1568160"/>
          </a:xfrm>
          <a:prstGeom prst="rect">
            <a:avLst/>
          </a:prstGeom>
        </p:spPr>
        <p:txBody>
          <a:bodyPr lIns="0" rIns="0" tIns="0" bIns="0">
            <a:normAutofit/>
          </a:bodyPr>
          <a:p>
            <a:endParaRPr b="0" lang="sv-SE" sz="3200" spc="-1" strike="noStrike">
              <a:latin typeface="Arial"/>
            </a:endParaRPr>
          </a:p>
        </p:txBody>
      </p:sp>
      <p:sp>
        <p:nvSpPr>
          <p:cNvPr id="36" name="PlaceHolder 3"/>
          <p:cNvSpPr>
            <a:spLocks noGrp="1"/>
          </p:cNvSpPr>
          <p:nvPr>
            <p:ph type="body"/>
          </p:nvPr>
        </p:nvSpPr>
        <p:spPr>
          <a:xfrm>
            <a:off x="3571200" y="1326600"/>
            <a:ext cx="2920680" cy="1568160"/>
          </a:xfrm>
          <a:prstGeom prst="rect">
            <a:avLst/>
          </a:prstGeom>
        </p:spPr>
        <p:txBody>
          <a:bodyPr lIns="0" rIns="0" tIns="0" bIns="0">
            <a:normAutofit/>
          </a:bodyPr>
          <a:p>
            <a:endParaRPr b="0" lang="sv-SE" sz="3200" spc="-1" strike="noStrike">
              <a:latin typeface="Arial"/>
            </a:endParaRPr>
          </a:p>
        </p:txBody>
      </p:sp>
      <p:sp>
        <p:nvSpPr>
          <p:cNvPr id="37" name="PlaceHolder 4"/>
          <p:cNvSpPr>
            <a:spLocks noGrp="1"/>
          </p:cNvSpPr>
          <p:nvPr>
            <p:ph type="body"/>
          </p:nvPr>
        </p:nvSpPr>
        <p:spPr>
          <a:xfrm>
            <a:off x="6638040" y="1326600"/>
            <a:ext cx="2920680" cy="1568160"/>
          </a:xfrm>
          <a:prstGeom prst="rect">
            <a:avLst/>
          </a:prstGeom>
        </p:spPr>
        <p:txBody>
          <a:bodyPr lIns="0" rIns="0" tIns="0" bIns="0">
            <a:normAutofit/>
          </a:bodyPr>
          <a:p>
            <a:endParaRPr b="0" lang="sv-SE" sz="3200" spc="-1" strike="noStrike">
              <a:latin typeface="Arial"/>
            </a:endParaRPr>
          </a:p>
        </p:txBody>
      </p:sp>
      <p:sp>
        <p:nvSpPr>
          <p:cNvPr id="38" name="PlaceHolder 5"/>
          <p:cNvSpPr>
            <a:spLocks noGrp="1"/>
          </p:cNvSpPr>
          <p:nvPr>
            <p:ph type="body"/>
          </p:nvPr>
        </p:nvSpPr>
        <p:spPr>
          <a:xfrm>
            <a:off x="504000" y="3044160"/>
            <a:ext cx="2920680" cy="1568160"/>
          </a:xfrm>
          <a:prstGeom prst="rect">
            <a:avLst/>
          </a:prstGeom>
        </p:spPr>
        <p:txBody>
          <a:bodyPr lIns="0" rIns="0" tIns="0" bIns="0">
            <a:normAutofit/>
          </a:bodyPr>
          <a:p>
            <a:endParaRPr b="0" lang="sv-SE" sz="3200" spc="-1" strike="noStrike">
              <a:latin typeface="Arial"/>
            </a:endParaRPr>
          </a:p>
        </p:txBody>
      </p:sp>
      <p:sp>
        <p:nvSpPr>
          <p:cNvPr id="39" name="PlaceHolder 6"/>
          <p:cNvSpPr>
            <a:spLocks noGrp="1"/>
          </p:cNvSpPr>
          <p:nvPr>
            <p:ph type="body"/>
          </p:nvPr>
        </p:nvSpPr>
        <p:spPr>
          <a:xfrm>
            <a:off x="3571200" y="3044160"/>
            <a:ext cx="2920680" cy="1568160"/>
          </a:xfrm>
          <a:prstGeom prst="rect">
            <a:avLst/>
          </a:prstGeom>
        </p:spPr>
        <p:txBody>
          <a:bodyPr lIns="0" rIns="0" tIns="0" bIns="0">
            <a:normAutofit/>
          </a:bodyPr>
          <a:p>
            <a:endParaRPr b="0" lang="sv-SE" sz="3200" spc="-1" strike="noStrike">
              <a:latin typeface="Arial"/>
            </a:endParaRPr>
          </a:p>
        </p:txBody>
      </p:sp>
      <p:sp>
        <p:nvSpPr>
          <p:cNvPr id="40" name="PlaceHolder 7"/>
          <p:cNvSpPr>
            <a:spLocks noGrp="1"/>
          </p:cNvSpPr>
          <p:nvPr>
            <p:ph type="body"/>
          </p:nvPr>
        </p:nvSpPr>
        <p:spPr>
          <a:xfrm>
            <a:off x="6638040" y="3044160"/>
            <a:ext cx="2920680" cy="1568160"/>
          </a:xfrm>
          <a:prstGeom prst="rect">
            <a:avLst/>
          </a:prstGeom>
        </p:spPr>
        <p:txBody>
          <a:bodyPr lIns="0" rIns="0" tIns="0" bIns="0">
            <a:normAutofit/>
          </a:bodyPr>
          <a:p>
            <a:endParaRPr b="0" lang="sv-SE"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sv-SE" sz="4400" spc="-1" strike="noStrike">
              <a:latin typeface="Arial"/>
            </a:endParaRPr>
          </a:p>
        </p:txBody>
      </p:sp>
      <p:sp>
        <p:nvSpPr>
          <p:cNvPr id="6" name="PlaceHolder 2"/>
          <p:cNvSpPr>
            <a:spLocks noGrp="1"/>
          </p:cNvSpPr>
          <p:nvPr>
            <p:ph type="subTitle"/>
          </p:nvPr>
        </p:nvSpPr>
        <p:spPr>
          <a:xfrm>
            <a:off x="504000" y="1326600"/>
            <a:ext cx="9071640" cy="3288240"/>
          </a:xfrm>
          <a:prstGeom prst="rect">
            <a:avLst/>
          </a:prstGeom>
        </p:spPr>
        <p:txBody>
          <a:bodyPr lIns="0" rIns="0" tIns="0" bIns="0" anchor="ctr">
            <a:noAutofit/>
          </a:bodyPr>
          <a:p>
            <a:pPr algn="ctr"/>
            <a:endParaRPr b="0" lang="sv-SE"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sv-SE" sz="4400" spc="-1" strike="noStrike">
              <a:latin typeface="Arial"/>
            </a:endParaRPr>
          </a:p>
        </p:txBody>
      </p:sp>
      <p:sp>
        <p:nvSpPr>
          <p:cNvPr id="8" name="PlaceHolder 2"/>
          <p:cNvSpPr>
            <a:spLocks noGrp="1"/>
          </p:cNvSpPr>
          <p:nvPr>
            <p:ph type="body"/>
          </p:nvPr>
        </p:nvSpPr>
        <p:spPr>
          <a:xfrm>
            <a:off x="504000" y="1326600"/>
            <a:ext cx="9071640" cy="3288240"/>
          </a:xfrm>
          <a:prstGeom prst="rect">
            <a:avLst/>
          </a:prstGeom>
        </p:spPr>
        <p:txBody>
          <a:bodyPr lIns="0" rIns="0" tIns="0" bIns="0">
            <a:normAutofit/>
          </a:bodyPr>
          <a:p>
            <a:endParaRPr b="0" lang="sv-SE"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sv-SE" sz="4400" spc="-1" strike="noStrike">
              <a:latin typeface="Arial"/>
            </a:endParaRPr>
          </a:p>
        </p:txBody>
      </p:sp>
      <p:sp>
        <p:nvSpPr>
          <p:cNvPr id="10" name="PlaceHolder 2"/>
          <p:cNvSpPr>
            <a:spLocks noGrp="1"/>
          </p:cNvSpPr>
          <p:nvPr>
            <p:ph type="body"/>
          </p:nvPr>
        </p:nvSpPr>
        <p:spPr>
          <a:xfrm>
            <a:off x="504000" y="1326600"/>
            <a:ext cx="4426920" cy="3288240"/>
          </a:xfrm>
          <a:prstGeom prst="rect">
            <a:avLst/>
          </a:prstGeom>
        </p:spPr>
        <p:txBody>
          <a:bodyPr lIns="0" rIns="0" tIns="0" bIns="0">
            <a:normAutofit/>
          </a:bodyPr>
          <a:p>
            <a:endParaRPr b="0" lang="sv-SE" sz="3200" spc="-1" strike="noStrike">
              <a:latin typeface="Arial"/>
            </a:endParaRPr>
          </a:p>
        </p:txBody>
      </p:sp>
      <p:sp>
        <p:nvSpPr>
          <p:cNvPr id="11" name="PlaceHolder 3"/>
          <p:cNvSpPr>
            <a:spLocks noGrp="1"/>
          </p:cNvSpPr>
          <p:nvPr>
            <p:ph type="body"/>
          </p:nvPr>
        </p:nvSpPr>
        <p:spPr>
          <a:xfrm>
            <a:off x="5152680" y="1326600"/>
            <a:ext cx="4426920" cy="3288240"/>
          </a:xfrm>
          <a:prstGeom prst="rect">
            <a:avLst/>
          </a:prstGeom>
        </p:spPr>
        <p:txBody>
          <a:bodyPr lIns="0" rIns="0" tIns="0" bIns="0">
            <a:normAutofit/>
          </a:bodyPr>
          <a:p>
            <a:endParaRPr b="0" lang="sv-SE"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sv-SE"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1640" cy="4388400"/>
          </a:xfrm>
          <a:prstGeom prst="rect">
            <a:avLst/>
          </a:prstGeom>
        </p:spPr>
        <p:txBody>
          <a:bodyPr lIns="0" rIns="0" tIns="0" bIns="0" anchor="ctr">
            <a:noAutofit/>
          </a:bodyPr>
          <a:p>
            <a:pPr algn="ctr"/>
            <a:endParaRPr b="0" lang="sv-SE"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sv-SE" sz="4400" spc="-1" strike="noStrike">
              <a:latin typeface="Arial"/>
            </a:endParaRPr>
          </a:p>
        </p:txBody>
      </p:sp>
      <p:sp>
        <p:nvSpPr>
          <p:cNvPr id="15" name="PlaceHolder 2"/>
          <p:cNvSpPr>
            <a:spLocks noGrp="1"/>
          </p:cNvSpPr>
          <p:nvPr>
            <p:ph type="body"/>
          </p:nvPr>
        </p:nvSpPr>
        <p:spPr>
          <a:xfrm>
            <a:off x="504000" y="1326600"/>
            <a:ext cx="4426920" cy="1568160"/>
          </a:xfrm>
          <a:prstGeom prst="rect">
            <a:avLst/>
          </a:prstGeom>
        </p:spPr>
        <p:txBody>
          <a:bodyPr lIns="0" rIns="0" tIns="0" bIns="0">
            <a:normAutofit/>
          </a:bodyPr>
          <a:p>
            <a:endParaRPr b="0" lang="sv-SE" sz="3200" spc="-1" strike="noStrike">
              <a:latin typeface="Arial"/>
            </a:endParaRPr>
          </a:p>
        </p:txBody>
      </p:sp>
      <p:sp>
        <p:nvSpPr>
          <p:cNvPr id="16" name="PlaceHolder 3"/>
          <p:cNvSpPr>
            <a:spLocks noGrp="1"/>
          </p:cNvSpPr>
          <p:nvPr>
            <p:ph type="body"/>
          </p:nvPr>
        </p:nvSpPr>
        <p:spPr>
          <a:xfrm>
            <a:off x="5152680" y="1326600"/>
            <a:ext cx="4426920" cy="3288240"/>
          </a:xfrm>
          <a:prstGeom prst="rect">
            <a:avLst/>
          </a:prstGeom>
        </p:spPr>
        <p:txBody>
          <a:bodyPr lIns="0" rIns="0" tIns="0" bIns="0">
            <a:normAutofit/>
          </a:bodyPr>
          <a:p>
            <a:endParaRPr b="0" lang="sv-SE" sz="3200" spc="-1" strike="noStrike">
              <a:latin typeface="Arial"/>
            </a:endParaRPr>
          </a:p>
        </p:txBody>
      </p:sp>
      <p:sp>
        <p:nvSpPr>
          <p:cNvPr id="17" name="PlaceHolder 4"/>
          <p:cNvSpPr>
            <a:spLocks noGrp="1"/>
          </p:cNvSpPr>
          <p:nvPr>
            <p:ph type="body"/>
          </p:nvPr>
        </p:nvSpPr>
        <p:spPr>
          <a:xfrm>
            <a:off x="504000" y="3044160"/>
            <a:ext cx="4426920" cy="1568160"/>
          </a:xfrm>
          <a:prstGeom prst="rect">
            <a:avLst/>
          </a:prstGeom>
        </p:spPr>
        <p:txBody>
          <a:bodyPr lIns="0" rIns="0" tIns="0" bIns="0">
            <a:normAutofit/>
          </a:bodyPr>
          <a:p>
            <a:endParaRPr b="0" lang="sv-SE"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sv-SE" sz="4400" spc="-1" strike="noStrike">
              <a:latin typeface="Arial"/>
            </a:endParaRPr>
          </a:p>
        </p:txBody>
      </p:sp>
      <p:sp>
        <p:nvSpPr>
          <p:cNvPr id="19" name="PlaceHolder 2"/>
          <p:cNvSpPr>
            <a:spLocks noGrp="1"/>
          </p:cNvSpPr>
          <p:nvPr>
            <p:ph type="body"/>
          </p:nvPr>
        </p:nvSpPr>
        <p:spPr>
          <a:xfrm>
            <a:off x="504000" y="1326600"/>
            <a:ext cx="4426920" cy="3288240"/>
          </a:xfrm>
          <a:prstGeom prst="rect">
            <a:avLst/>
          </a:prstGeom>
        </p:spPr>
        <p:txBody>
          <a:bodyPr lIns="0" rIns="0" tIns="0" bIns="0">
            <a:normAutofit/>
          </a:bodyPr>
          <a:p>
            <a:endParaRPr b="0" lang="sv-SE" sz="3200" spc="-1" strike="noStrike">
              <a:latin typeface="Arial"/>
            </a:endParaRPr>
          </a:p>
        </p:txBody>
      </p:sp>
      <p:sp>
        <p:nvSpPr>
          <p:cNvPr id="20" name="PlaceHolder 3"/>
          <p:cNvSpPr>
            <a:spLocks noGrp="1"/>
          </p:cNvSpPr>
          <p:nvPr>
            <p:ph type="body"/>
          </p:nvPr>
        </p:nvSpPr>
        <p:spPr>
          <a:xfrm>
            <a:off x="5152680" y="1326600"/>
            <a:ext cx="4426920" cy="1568160"/>
          </a:xfrm>
          <a:prstGeom prst="rect">
            <a:avLst/>
          </a:prstGeom>
        </p:spPr>
        <p:txBody>
          <a:bodyPr lIns="0" rIns="0" tIns="0" bIns="0">
            <a:normAutofit/>
          </a:bodyPr>
          <a:p>
            <a:endParaRPr b="0" lang="sv-SE" sz="3200" spc="-1" strike="noStrike">
              <a:latin typeface="Arial"/>
            </a:endParaRPr>
          </a:p>
        </p:txBody>
      </p:sp>
      <p:sp>
        <p:nvSpPr>
          <p:cNvPr id="21" name="PlaceHolder 4"/>
          <p:cNvSpPr>
            <a:spLocks noGrp="1"/>
          </p:cNvSpPr>
          <p:nvPr>
            <p:ph type="body"/>
          </p:nvPr>
        </p:nvSpPr>
        <p:spPr>
          <a:xfrm>
            <a:off x="5152680" y="3044160"/>
            <a:ext cx="4426920" cy="1568160"/>
          </a:xfrm>
          <a:prstGeom prst="rect">
            <a:avLst/>
          </a:prstGeom>
        </p:spPr>
        <p:txBody>
          <a:bodyPr lIns="0" rIns="0" tIns="0" bIns="0">
            <a:normAutofit/>
          </a:bodyPr>
          <a:p>
            <a:endParaRPr b="0" lang="sv-SE"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1640" cy="946440"/>
          </a:xfrm>
          <a:prstGeom prst="rect">
            <a:avLst/>
          </a:prstGeom>
        </p:spPr>
        <p:txBody>
          <a:bodyPr lIns="0" rIns="0" tIns="0" bIns="0" anchor="ctr">
            <a:noAutofit/>
          </a:bodyPr>
          <a:p>
            <a:pPr algn="ctr"/>
            <a:endParaRPr b="0" lang="sv-SE" sz="4400" spc="-1" strike="noStrike">
              <a:latin typeface="Arial"/>
            </a:endParaRPr>
          </a:p>
        </p:txBody>
      </p:sp>
      <p:sp>
        <p:nvSpPr>
          <p:cNvPr id="23" name="PlaceHolder 2"/>
          <p:cNvSpPr>
            <a:spLocks noGrp="1"/>
          </p:cNvSpPr>
          <p:nvPr>
            <p:ph type="body"/>
          </p:nvPr>
        </p:nvSpPr>
        <p:spPr>
          <a:xfrm>
            <a:off x="504000" y="1326600"/>
            <a:ext cx="4426920" cy="1568160"/>
          </a:xfrm>
          <a:prstGeom prst="rect">
            <a:avLst/>
          </a:prstGeom>
        </p:spPr>
        <p:txBody>
          <a:bodyPr lIns="0" rIns="0" tIns="0" bIns="0">
            <a:normAutofit/>
          </a:bodyPr>
          <a:p>
            <a:endParaRPr b="0" lang="sv-SE" sz="3200" spc="-1" strike="noStrike">
              <a:latin typeface="Arial"/>
            </a:endParaRPr>
          </a:p>
        </p:txBody>
      </p:sp>
      <p:sp>
        <p:nvSpPr>
          <p:cNvPr id="24" name="PlaceHolder 3"/>
          <p:cNvSpPr>
            <a:spLocks noGrp="1"/>
          </p:cNvSpPr>
          <p:nvPr>
            <p:ph type="body"/>
          </p:nvPr>
        </p:nvSpPr>
        <p:spPr>
          <a:xfrm>
            <a:off x="5152680" y="1326600"/>
            <a:ext cx="4426920" cy="1568160"/>
          </a:xfrm>
          <a:prstGeom prst="rect">
            <a:avLst/>
          </a:prstGeom>
        </p:spPr>
        <p:txBody>
          <a:bodyPr lIns="0" rIns="0" tIns="0" bIns="0">
            <a:normAutofit/>
          </a:bodyPr>
          <a:p>
            <a:endParaRPr b="0" lang="sv-SE" sz="3200" spc="-1" strike="noStrike">
              <a:latin typeface="Arial"/>
            </a:endParaRPr>
          </a:p>
        </p:txBody>
      </p:sp>
      <p:sp>
        <p:nvSpPr>
          <p:cNvPr id="25" name="PlaceHolder 4"/>
          <p:cNvSpPr>
            <a:spLocks noGrp="1"/>
          </p:cNvSpPr>
          <p:nvPr>
            <p:ph type="body"/>
          </p:nvPr>
        </p:nvSpPr>
        <p:spPr>
          <a:xfrm>
            <a:off x="504000" y="3044160"/>
            <a:ext cx="9071640" cy="1568160"/>
          </a:xfrm>
          <a:prstGeom prst="rect">
            <a:avLst/>
          </a:prstGeom>
        </p:spPr>
        <p:txBody>
          <a:bodyPr lIns="0" rIns="0" tIns="0" bIns="0">
            <a:normAutofit/>
          </a:bodyPr>
          <a:p>
            <a:endParaRPr b="0" lang="sv-SE"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640" cy="946440"/>
          </a:xfrm>
          <a:prstGeom prst="rect">
            <a:avLst/>
          </a:prstGeom>
        </p:spPr>
        <p:txBody>
          <a:bodyPr lIns="0" rIns="0" tIns="0" bIns="0" anchor="ctr">
            <a:noAutofit/>
          </a:bodyPr>
          <a:p>
            <a:pPr algn="ctr"/>
            <a:r>
              <a:rPr b="0" lang="sv-SE" sz="4400" spc="-1" strike="noStrike">
                <a:latin typeface="Arial"/>
              </a:rPr>
              <a:t>Click to edit the title text format</a:t>
            </a:r>
            <a:endParaRPr b="0" lang="sv-SE" sz="4400" spc="-1" strike="noStrike">
              <a:latin typeface="Arial"/>
            </a:endParaRPr>
          </a:p>
        </p:txBody>
      </p:sp>
      <p:sp>
        <p:nvSpPr>
          <p:cNvPr id="1" name="PlaceHolder 2"/>
          <p:cNvSpPr>
            <a:spLocks noGrp="1"/>
          </p:cNvSpPr>
          <p:nvPr>
            <p:ph type="body"/>
          </p:nvPr>
        </p:nvSpPr>
        <p:spPr>
          <a:xfrm>
            <a:off x="504000" y="1326600"/>
            <a:ext cx="9071640" cy="32882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sv-SE" sz="3200" spc="-1" strike="noStrike">
                <a:latin typeface="Arial"/>
              </a:rPr>
              <a:t>Click to edit the outline text format</a:t>
            </a:r>
            <a:endParaRPr b="0" lang="sv-SE" sz="3200" spc="-1" strike="noStrike">
              <a:latin typeface="Arial"/>
            </a:endParaRPr>
          </a:p>
          <a:p>
            <a:pPr lvl="1" marL="864000" indent="-324000">
              <a:spcBef>
                <a:spcPts val="1134"/>
              </a:spcBef>
              <a:buClr>
                <a:srgbClr val="000000"/>
              </a:buClr>
              <a:buSzPct val="75000"/>
              <a:buFont typeface="Symbol" charset="2"/>
              <a:buChar char=""/>
            </a:pPr>
            <a:r>
              <a:rPr b="0" lang="sv-SE" sz="2800" spc="-1" strike="noStrike">
                <a:latin typeface="Arial"/>
              </a:rPr>
              <a:t>Second Outline Level</a:t>
            </a:r>
            <a:endParaRPr b="0" lang="sv-SE" sz="2800" spc="-1" strike="noStrike">
              <a:latin typeface="Arial"/>
            </a:endParaRPr>
          </a:p>
          <a:p>
            <a:pPr lvl="2" marL="1296000" indent="-288000">
              <a:spcBef>
                <a:spcPts val="850"/>
              </a:spcBef>
              <a:buClr>
                <a:srgbClr val="000000"/>
              </a:buClr>
              <a:buSzPct val="45000"/>
              <a:buFont typeface="Wingdings" charset="2"/>
              <a:buChar char=""/>
            </a:pPr>
            <a:r>
              <a:rPr b="0" lang="sv-SE" sz="2400" spc="-1" strike="noStrike">
                <a:latin typeface="Arial"/>
              </a:rPr>
              <a:t>Third Outline Level</a:t>
            </a:r>
            <a:endParaRPr b="0" lang="sv-SE" sz="2400" spc="-1" strike="noStrike">
              <a:latin typeface="Arial"/>
            </a:endParaRPr>
          </a:p>
          <a:p>
            <a:pPr lvl="3" marL="1728000" indent="-216000">
              <a:spcBef>
                <a:spcPts val="567"/>
              </a:spcBef>
              <a:buClr>
                <a:srgbClr val="000000"/>
              </a:buClr>
              <a:buSzPct val="75000"/>
              <a:buFont typeface="Symbol" charset="2"/>
              <a:buChar char=""/>
            </a:pPr>
            <a:r>
              <a:rPr b="0" lang="sv-SE" sz="2000" spc="-1" strike="noStrike">
                <a:latin typeface="Arial"/>
              </a:rPr>
              <a:t>Fourth Outline Level</a:t>
            </a:r>
            <a:endParaRPr b="0" lang="sv-SE" sz="2000" spc="-1" strike="noStrike">
              <a:latin typeface="Arial"/>
            </a:endParaRPr>
          </a:p>
          <a:p>
            <a:pPr lvl="4" marL="2160000" indent="-216000">
              <a:spcBef>
                <a:spcPts val="283"/>
              </a:spcBef>
              <a:buClr>
                <a:srgbClr val="000000"/>
              </a:buClr>
              <a:buSzPct val="45000"/>
              <a:buFont typeface="Wingdings" charset="2"/>
              <a:buChar char=""/>
            </a:pPr>
            <a:r>
              <a:rPr b="0" lang="sv-SE" sz="2000" spc="-1" strike="noStrike">
                <a:latin typeface="Arial"/>
              </a:rPr>
              <a:t>Fifth Outline Level</a:t>
            </a:r>
            <a:endParaRPr b="0" lang="sv-SE" sz="2000" spc="-1" strike="noStrike">
              <a:latin typeface="Arial"/>
            </a:endParaRPr>
          </a:p>
          <a:p>
            <a:pPr lvl="5" marL="2592000" indent="-216000">
              <a:spcBef>
                <a:spcPts val="283"/>
              </a:spcBef>
              <a:buClr>
                <a:srgbClr val="000000"/>
              </a:buClr>
              <a:buSzPct val="45000"/>
              <a:buFont typeface="Wingdings" charset="2"/>
              <a:buChar char=""/>
            </a:pPr>
            <a:r>
              <a:rPr b="0" lang="sv-SE" sz="2000" spc="-1" strike="noStrike">
                <a:latin typeface="Arial"/>
              </a:rPr>
              <a:t>Sixth Outline Level</a:t>
            </a:r>
            <a:endParaRPr b="0" lang="sv-SE" sz="2000" spc="-1" strike="noStrike">
              <a:latin typeface="Arial"/>
            </a:endParaRPr>
          </a:p>
          <a:p>
            <a:pPr lvl="6" marL="3024000" indent="-216000">
              <a:spcBef>
                <a:spcPts val="283"/>
              </a:spcBef>
              <a:buClr>
                <a:srgbClr val="000000"/>
              </a:buClr>
              <a:buSzPct val="45000"/>
              <a:buFont typeface="Wingdings" charset="2"/>
              <a:buChar char=""/>
            </a:pPr>
            <a:r>
              <a:rPr b="0" lang="sv-SE" sz="2000" spc="-1" strike="noStrike">
                <a:latin typeface="Arial"/>
              </a:rPr>
              <a:t>Seventh Outline Level</a:t>
            </a:r>
            <a:endParaRPr b="0" lang="sv-SE" sz="2000" spc="-1" strike="noStrike">
              <a:latin typeface="Arial"/>
            </a:endParaRPr>
          </a:p>
        </p:txBody>
      </p:sp>
      <p:sp>
        <p:nvSpPr>
          <p:cNvPr id="2" name="PlaceHolder 3"/>
          <p:cNvSpPr>
            <a:spLocks noGrp="1"/>
          </p:cNvSpPr>
          <p:nvPr>
            <p:ph type="dt"/>
          </p:nvPr>
        </p:nvSpPr>
        <p:spPr>
          <a:xfrm>
            <a:off x="504000" y="5165280"/>
            <a:ext cx="2348280" cy="390600"/>
          </a:xfrm>
          <a:prstGeom prst="rect">
            <a:avLst/>
          </a:prstGeom>
        </p:spPr>
        <p:txBody>
          <a:bodyPr lIns="0" rIns="0" tIns="0" bIns="0">
            <a:noAutofit/>
          </a:bodyPr>
          <a:p>
            <a:r>
              <a:rPr b="0" lang="sv-SE" sz="1400" spc="-1" strike="noStrike">
                <a:latin typeface="Times New Roman"/>
              </a:rPr>
              <a:t>&lt;date/time&gt;</a:t>
            </a:r>
            <a:endParaRPr b="0" lang="sv-SE" sz="1400" spc="-1" strike="noStrike">
              <a:latin typeface="Times New Roman"/>
            </a:endParaRPr>
          </a:p>
        </p:txBody>
      </p:sp>
      <p:sp>
        <p:nvSpPr>
          <p:cNvPr id="3" name="PlaceHolder 4"/>
          <p:cNvSpPr>
            <a:spLocks noGrp="1"/>
          </p:cNvSpPr>
          <p:nvPr>
            <p:ph type="ftr"/>
          </p:nvPr>
        </p:nvSpPr>
        <p:spPr>
          <a:xfrm>
            <a:off x="3447360" y="5165280"/>
            <a:ext cx="3195000" cy="390600"/>
          </a:xfrm>
          <a:prstGeom prst="rect">
            <a:avLst/>
          </a:prstGeom>
        </p:spPr>
        <p:txBody>
          <a:bodyPr lIns="0" rIns="0" tIns="0" bIns="0">
            <a:noAutofit/>
          </a:bodyPr>
          <a:p>
            <a:pPr algn="ctr"/>
            <a:r>
              <a:rPr b="0" lang="sv-SE" sz="1400" spc="-1" strike="noStrike">
                <a:latin typeface="Times New Roman"/>
              </a:rPr>
              <a:t>&lt;footer&gt;</a:t>
            </a:r>
            <a:endParaRPr b="0" lang="sv-SE" sz="1400" spc="-1" strike="noStrike">
              <a:latin typeface="Times New Roman"/>
            </a:endParaRPr>
          </a:p>
        </p:txBody>
      </p:sp>
      <p:sp>
        <p:nvSpPr>
          <p:cNvPr id="4" name="PlaceHolder 5"/>
          <p:cNvSpPr>
            <a:spLocks noGrp="1"/>
          </p:cNvSpPr>
          <p:nvPr>
            <p:ph type="sldNum"/>
          </p:nvPr>
        </p:nvSpPr>
        <p:spPr>
          <a:xfrm>
            <a:off x="7227360" y="5165280"/>
            <a:ext cx="2348280" cy="390600"/>
          </a:xfrm>
          <a:prstGeom prst="rect">
            <a:avLst/>
          </a:prstGeom>
        </p:spPr>
        <p:txBody>
          <a:bodyPr lIns="0" rIns="0" tIns="0" bIns="0">
            <a:noAutofit/>
          </a:bodyPr>
          <a:p>
            <a:pPr algn="r"/>
            <a:fld id="{DBE3D843-08AC-44AB-8E46-18AE9F0C16FB}" type="slidenum">
              <a:rPr b="0" lang="sv-SE" sz="1400" spc="-1" strike="noStrike">
                <a:latin typeface="Times New Roman"/>
              </a:rPr>
              <a:t>&lt;number&gt;</a:t>
            </a:fld>
            <a:endParaRPr b="0" lang="sv-SE"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chart" Target="../charts/chart1.xml"/><Relationship Id="rId3" Type="http://schemas.openxmlformats.org/officeDocument/2006/relationships/chart" Target="../charts/chart2.xml"/><Relationship Id="rId4"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3.xml"/>
</Relationships>
</file>

<file path=ppt/slides/_rels/slide21.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3.xml"/>
</Relationships>
</file>

<file path=ppt/slides/_rels/slide22.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3.xml"/>
</Relationships>
</file>

<file path=ppt/slides/_rels/slide27.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3.xml"/>
</Relationships>
</file>

<file path=ppt/slides/_rels/slide28.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3.xml"/>
</Relationships>
</file>

<file path=ppt/slides/_rels/slide29.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xml"/>
</Relationships>
</file>

<file path=ppt/slides/_rels/slide30.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3.xml"/>
</Relationships>
</file>

<file path=ppt/slides/_rels/slide31.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3.xml"/>
</Relationships>
</file>

<file path=ppt/slides/_rels/slide32.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3.xml"/>
</Relationships>
</file>

<file path=ppt/slides/_rels/slide33.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3.xml"/>
</Relationships>
</file>

<file path=ppt/slides/_rels/slide34.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3.xml"/>
</Relationships>
</file>

<file path=ppt/slides/_rels/slide35.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3.xml"/>
</Relationships>
</file>

<file path=ppt/slides/_rels/slide36.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slideLayout" Target="../slideLayouts/slideLayout3.xml"/>
</Relationships>
</file>

<file path=ppt/slides/_rels/slide37.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slideLayout" Target="../slideLayouts/slideLayout3.xml"/>
</Relationships>
</file>

<file path=ppt/slides/_rels/slide38.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hyperlink" Target="https://www.dn.se/klimatet-just-nu/#temperatur" TargetMode="External"/><Relationship Id="rId3" Type="http://schemas.openxmlformats.org/officeDocument/2006/relationships/hyperlink" Target="https://climexp.knmi.nl/plot_atlas_form.py" TargetMode="External"/><Relationship Id="rId4" Type="http://schemas.openxmlformats.org/officeDocument/2006/relationships/hyperlink" Target="https://climate.nasa.gov/evidence/" TargetMode="External"/><Relationship Id="rId5" Type="http://schemas.openxmlformats.org/officeDocument/2006/relationships/hyperlink" Target="https://www.ipcc.ch/apps/njlite/srex/njlite_download.php?id=5866" TargetMode="External"/><Relationship Id="rId6" Type="http://schemas.openxmlformats.org/officeDocument/2006/relationships/hyperlink" Target="https://www.ucsusa.org/climate/science" TargetMode="External"/><Relationship Id="rId7" Type="http://schemas.openxmlformats.org/officeDocument/2006/relationships/hyperlink" Target="https://www.sciencemag.org/news/2020/07/after-40-years-researchers-finally-see-earths-climate-destiny-more-clearly" TargetMode="External"/><Relationship Id="rId8" Type="http://schemas.openxmlformats.org/officeDocument/2006/relationships/hyperlink" Target="https://en.wikipedia.org/wiki/Effects_of_climate_change_on_humans" TargetMode="External"/><Relationship Id="rId9" Type="http://schemas.openxmlformats.org/officeDocument/2006/relationships/slideLayout" Target="../slideLayouts/slideLayout3.xml"/>
</Relationships>
</file>

<file path=ppt/slides/_rels/slide39.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40.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slideLayout" Target="../slideLayouts/slideLayout3.xml"/>
</Relationships>
</file>

<file path=ppt/slides/_rels/slide41.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slideLayout" Target="../slideLayouts/slideLayout3.xml"/>
</Relationships>
</file>

<file path=ppt/slides/_rels/slide42.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3.xml"/>
</Relationships>
</file>

<file path=ppt/slides/_rels/slide43.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slideLayout" Target="../slideLayouts/slideLayout3.xml"/>
</Relationships>
</file>

<file path=ppt/slides/_rels/slide44.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slideLayout" Target="../slideLayouts/slideLayout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TextShape 1"/>
          <p:cNvSpPr txBox="1"/>
          <p:nvPr/>
        </p:nvSpPr>
        <p:spPr>
          <a:xfrm>
            <a:off x="504000" y="226080"/>
            <a:ext cx="9071640" cy="946440"/>
          </a:xfrm>
          <a:prstGeom prst="rect">
            <a:avLst/>
          </a:prstGeom>
          <a:noFill/>
          <a:ln w="0">
            <a:noFill/>
          </a:ln>
        </p:spPr>
        <p:txBody>
          <a:bodyPr lIns="0" rIns="0" tIns="0" bIns="0" anchor="ctr">
            <a:noAutofit/>
          </a:bodyPr>
          <a:p>
            <a:pPr algn="ctr"/>
            <a:endParaRPr b="0" lang="sv-SE" sz="4400" spc="-1" strike="noStrike">
              <a:latin typeface="Arial"/>
            </a:endParaRPr>
          </a:p>
        </p:txBody>
      </p:sp>
      <p:pic>
        <p:nvPicPr>
          <p:cNvPr id="42" name="" descr=""/>
          <p:cNvPicPr/>
          <p:nvPr/>
        </p:nvPicPr>
        <p:blipFill>
          <a:blip r:embed="rId1"/>
          <a:stretch/>
        </p:blipFill>
        <p:spPr>
          <a:xfrm>
            <a:off x="36000" y="360000"/>
            <a:ext cx="10044000" cy="486000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Vilka tror på konspirationsteorier?</a:t>
            </a:r>
            <a:endParaRPr b="0" lang="sv-SE" sz="3600" spc="-1" strike="noStrike">
              <a:latin typeface="Arial"/>
            </a:endParaRPr>
          </a:p>
        </p:txBody>
      </p:sp>
      <p:pic>
        <p:nvPicPr>
          <p:cNvPr id="99" name="" descr=""/>
          <p:cNvPicPr/>
          <p:nvPr/>
        </p:nvPicPr>
        <p:blipFill>
          <a:blip r:embed="rId1"/>
          <a:stretch/>
        </p:blipFill>
        <p:spPr>
          <a:xfrm>
            <a:off x="138240" y="0"/>
            <a:ext cx="761760" cy="761760"/>
          </a:xfrm>
          <a:prstGeom prst="rect">
            <a:avLst/>
          </a:prstGeom>
          <a:ln w="0">
            <a:noFill/>
          </a:ln>
        </p:spPr>
      </p:pic>
      <p:sp>
        <p:nvSpPr>
          <p:cNvPr id="100" name="TextShape 2"/>
          <p:cNvSpPr txBox="1"/>
          <p:nvPr/>
        </p:nvSpPr>
        <p:spPr>
          <a:xfrm>
            <a:off x="1063800" y="1395360"/>
            <a:ext cx="7920000" cy="1000800"/>
          </a:xfrm>
          <a:prstGeom prst="rect">
            <a:avLst/>
          </a:prstGeom>
          <a:noFill/>
          <a:ln w="0">
            <a:noFill/>
          </a:ln>
        </p:spPr>
        <p:txBody>
          <a:bodyPr lIns="90000" rIns="90000" tIns="45000" bIns="45000">
            <a:noAutofit/>
          </a:bodyPr>
          <a:p>
            <a:r>
              <a:rPr b="0" lang="sv-SE" sz="1800" spc="-1" strike="noStrike">
                <a:latin typeface="Microsoft JhengHei Light"/>
              </a:rPr>
              <a:t>Vilka av er tror att vetenskapen idag är mest flum och fusk och har en (dold) agenda av att vilja förvilla och lura människor både för att roffa åt sig forskningsanslag men också hjälpa liberaler och media att ta makten?</a:t>
            </a:r>
            <a:endParaRPr b="0" lang="sv-SE" sz="1800" spc="-1" strike="noStrike">
              <a:latin typeface="Arial"/>
            </a:endParaRPr>
          </a:p>
        </p:txBody>
      </p:sp>
      <p:sp>
        <p:nvSpPr>
          <p:cNvPr id="101" name="TextShape 3"/>
          <p:cNvSpPr txBox="1"/>
          <p:nvPr/>
        </p:nvSpPr>
        <p:spPr>
          <a:xfrm>
            <a:off x="2160000" y="4797720"/>
            <a:ext cx="1440000" cy="346320"/>
          </a:xfrm>
          <a:prstGeom prst="rect">
            <a:avLst/>
          </a:prstGeom>
          <a:noFill/>
          <a:ln w="0">
            <a:noFill/>
          </a:ln>
        </p:spPr>
        <p:txBody>
          <a:bodyPr lIns="90000" rIns="90000" tIns="45000" bIns="45000">
            <a:noAutofit/>
          </a:bodyPr>
          <a:p>
            <a:r>
              <a:rPr b="0" lang="sv-SE" sz="1800" spc="-1" strike="noStrike">
                <a:latin typeface="Arial"/>
              </a:rPr>
              <a:t>Vi tror det</a:t>
            </a:r>
            <a:endParaRPr b="0" lang="sv-SE" sz="1800" spc="-1" strike="noStrike">
              <a:latin typeface="Arial"/>
            </a:endParaRPr>
          </a:p>
        </p:txBody>
      </p:sp>
      <p:sp>
        <p:nvSpPr>
          <p:cNvPr id="102" name="TextShape 4"/>
          <p:cNvSpPr txBox="1"/>
          <p:nvPr/>
        </p:nvSpPr>
        <p:spPr>
          <a:xfrm>
            <a:off x="6660000" y="4860000"/>
            <a:ext cx="1620000" cy="346320"/>
          </a:xfrm>
          <a:prstGeom prst="rect">
            <a:avLst/>
          </a:prstGeom>
          <a:noFill/>
          <a:ln w="0">
            <a:noFill/>
          </a:ln>
        </p:spPr>
        <p:txBody>
          <a:bodyPr lIns="90000" rIns="90000" tIns="45000" bIns="45000">
            <a:noAutofit/>
          </a:bodyPr>
          <a:p>
            <a:r>
              <a:rPr b="0" lang="sv-SE" sz="1800" spc="-1" strike="noStrike">
                <a:latin typeface="Arial"/>
              </a:rPr>
              <a:t>Vi tror inte det</a:t>
            </a:r>
            <a:endParaRPr b="0" lang="sv-SE" sz="1800" spc="-1" strike="noStrike">
              <a:latin typeface="Arial"/>
            </a:endParaRPr>
          </a:p>
        </p:txBody>
      </p:sp>
      <p:sp>
        <p:nvSpPr>
          <p:cNvPr id="103" name="TextShape 5"/>
          <p:cNvSpPr txBox="1"/>
          <p:nvPr/>
        </p:nvSpPr>
        <p:spPr>
          <a:xfrm>
            <a:off x="8460000" y="5247360"/>
            <a:ext cx="1440000" cy="332640"/>
          </a:xfrm>
          <a:prstGeom prst="rect">
            <a:avLst/>
          </a:prstGeom>
          <a:noFill/>
          <a:ln w="0">
            <a:noFill/>
          </a:ln>
        </p:spPr>
        <p:txBody>
          <a:bodyPr lIns="90000" rIns="90000" tIns="45000" bIns="45000">
            <a:noAutofit/>
          </a:bodyPr>
          <a:p>
            <a:r>
              <a:rPr b="0" lang="sv-SE" sz="1500" spc="-1" strike="noStrike">
                <a:latin typeface="Microsoft JhengHei UI Light"/>
              </a:rPr>
              <a:t>Data från USA</a:t>
            </a:r>
            <a:endParaRPr b="0" lang="sv-SE" sz="1500" spc="-1" strike="noStrike">
              <a:latin typeface="Arial"/>
            </a:endParaRPr>
          </a:p>
        </p:txBody>
      </p:sp>
      <p:pic>
        <p:nvPicPr>
          <p:cNvPr id="104" name="" descr=""/>
          <p:cNvPicPr/>
          <p:nvPr/>
        </p:nvPicPr>
        <p:blipFill>
          <a:blip r:embed="rId2"/>
          <a:stretch/>
        </p:blipFill>
        <p:spPr>
          <a:xfrm>
            <a:off x="6501960" y="2539080"/>
            <a:ext cx="1958040" cy="2140920"/>
          </a:xfrm>
          <a:prstGeom prst="rect">
            <a:avLst/>
          </a:prstGeom>
          <a:ln w="0">
            <a:noFill/>
          </a:ln>
        </p:spPr>
      </p:pic>
      <p:pic>
        <p:nvPicPr>
          <p:cNvPr id="105" name="" descr=""/>
          <p:cNvPicPr/>
          <p:nvPr/>
        </p:nvPicPr>
        <p:blipFill>
          <a:blip r:embed="rId3"/>
          <a:stretch/>
        </p:blipFill>
        <p:spPr>
          <a:xfrm>
            <a:off x="1870560" y="2478240"/>
            <a:ext cx="1729440" cy="2239920"/>
          </a:xfrm>
          <a:prstGeom prst="rect">
            <a:avLst/>
          </a:prstGeom>
          <a:ln w="0">
            <a:noFill/>
          </a:ln>
        </p:spPr>
      </p:pic>
      <p:sp>
        <p:nvSpPr>
          <p:cNvPr id="106" name="TextShape 6"/>
          <p:cNvSpPr txBox="1"/>
          <p:nvPr/>
        </p:nvSpPr>
        <p:spPr>
          <a:xfrm rot="18780000">
            <a:off x="1944360" y="3216600"/>
            <a:ext cx="1621080" cy="606960"/>
          </a:xfrm>
          <a:prstGeom prst="rect">
            <a:avLst/>
          </a:prstGeom>
          <a:solidFill>
            <a:srgbClr val="ffffff"/>
          </a:solidFill>
          <a:ln w="0">
            <a:noFill/>
          </a:ln>
        </p:spPr>
        <p:txBody>
          <a:bodyPr lIns="90000" rIns="90000" tIns="45000" bIns="45000">
            <a:noAutofit/>
          </a:bodyPr>
          <a:p>
            <a:r>
              <a:rPr b="0" lang="sv-SE" sz="3200" spc="-1" strike="noStrike">
                <a:latin typeface="Microsoft JhengHei UI Light"/>
              </a:rPr>
              <a:t>OSANT</a:t>
            </a:r>
            <a:endParaRPr b="0" lang="sv-SE" sz="3200" spc="-1" strike="noStrike">
              <a:latin typeface="Arial"/>
            </a:endParaRPr>
          </a:p>
        </p:txBody>
      </p:sp>
    </p:spTree>
  </p:cSld>
  <mc:AlternateContent>
    <mc:Choice Requires="p14">
      <p:transition spd="slow" p14:dur="2000"/>
    </mc:Choice>
    <mc:Fallback>
      <p:transition spd="slow"/>
    </mc:Fallback>
  </mc:AlternateContent>
  <p:timing>
    <p:tnLst>
      <p:par>
        <p:cTn id="79" dur="indefinite" restart="never" nodeType="tmRoot">
          <p:childTnLst>
            <p:seq>
              <p:cTn id="80" dur="indefinite" nodeType="mainSeq">
                <p:childTnLst>
                  <p:par>
                    <p:cTn id="81" fill="hold">
                      <p:stCondLst>
                        <p:cond delay="indefinite"/>
                      </p:stCondLst>
                      <p:childTnLst>
                        <p:par>
                          <p:cTn id="82" fill="hold">
                            <p:stCondLst>
                              <p:cond delay="0"/>
                            </p:stCondLst>
                            <p:childTnLst>
                              <p:par>
                                <p:cTn id="83" nodeType="clickEffect" fill="hold" presetClass="entr" presetID="1">
                                  <p:stCondLst>
                                    <p:cond delay="0"/>
                                  </p:stCondLst>
                                  <p:childTnLst>
                                    <p:set>
                                      <p:cBhvr>
                                        <p:cTn id="8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Vilka tror på konspirationsteorier?</a:t>
            </a:r>
            <a:endParaRPr b="0" lang="sv-SE" sz="3600" spc="-1" strike="noStrike">
              <a:latin typeface="Arial"/>
            </a:endParaRPr>
          </a:p>
        </p:txBody>
      </p:sp>
      <p:pic>
        <p:nvPicPr>
          <p:cNvPr id="108" name="" descr=""/>
          <p:cNvPicPr/>
          <p:nvPr/>
        </p:nvPicPr>
        <p:blipFill>
          <a:blip r:embed="rId1"/>
          <a:stretch/>
        </p:blipFill>
        <p:spPr>
          <a:xfrm>
            <a:off x="138240" y="0"/>
            <a:ext cx="761760" cy="761760"/>
          </a:xfrm>
          <a:prstGeom prst="rect">
            <a:avLst/>
          </a:prstGeom>
          <a:ln w="0">
            <a:noFill/>
          </a:ln>
        </p:spPr>
      </p:pic>
      <p:sp>
        <p:nvSpPr>
          <p:cNvPr id="109" name="TextShape 2"/>
          <p:cNvSpPr txBox="1"/>
          <p:nvPr/>
        </p:nvSpPr>
        <p:spPr>
          <a:xfrm>
            <a:off x="1031760" y="1443600"/>
            <a:ext cx="7920000" cy="1000800"/>
          </a:xfrm>
          <a:prstGeom prst="rect">
            <a:avLst/>
          </a:prstGeom>
          <a:noFill/>
          <a:ln w="0">
            <a:noFill/>
          </a:ln>
        </p:spPr>
        <p:txBody>
          <a:bodyPr lIns="90000" rIns="90000" tIns="45000" bIns="45000">
            <a:noAutofit/>
          </a:bodyPr>
          <a:p>
            <a:r>
              <a:rPr b="0" lang="sv-SE" sz="1800" spc="-1" strike="noStrike">
                <a:latin typeface="Microsoft JhengHei Light"/>
              </a:rPr>
              <a:t>Vilka av er tror att vacciner bara är ett sätt för med-tech-branchen att tjäna pengar, eller kanske ännu värre, ett sätt att plantera micro-chip i människors kroppar för att kontrollera dem?</a:t>
            </a:r>
            <a:endParaRPr b="0" lang="sv-SE" sz="1800" spc="-1" strike="noStrike">
              <a:latin typeface="Arial"/>
            </a:endParaRPr>
          </a:p>
        </p:txBody>
      </p:sp>
      <p:sp>
        <p:nvSpPr>
          <p:cNvPr id="110" name="TextShape 3"/>
          <p:cNvSpPr txBox="1"/>
          <p:nvPr/>
        </p:nvSpPr>
        <p:spPr>
          <a:xfrm>
            <a:off x="2160000" y="4797720"/>
            <a:ext cx="1440000" cy="393840"/>
          </a:xfrm>
          <a:prstGeom prst="rect">
            <a:avLst/>
          </a:prstGeom>
          <a:noFill/>
          <a:ln w="0">
            <a:noFill/>
          </a:ln>
        </p:spPr>
        <p:txBody>
          <a:bodyPr lIns="90000" rIns="90000" tIns="45000" bIns="45000">
            <a:noAutofit/>
          </a:bodyPr>
          <a:p>
            <a:r>
              <a:rPr b="0" lang="sv-SE" sz="1800" spc="-1" strike="noStrike">
                <a:latin typeface="Microsoft JhengHei Light"/>
              </a:rPr>
              <a:t>Vi tror det</a:t>
            </a:r>
            <a:endParaRPr b="0" lang="sv-SE" sz="1800" spc="-1" strike="noStrike">
              <a:latin typeface="Arial"/>
            </a:endParaRPr>
          </a:p>
        </p:txBody>
      </p:sp>
      <p:sp>
        <p:nvSpPr>
          <p:cNvPr id="111" name="TextShape 4"/>
          <p:cNvSpPr txBox="1"/>
          <p:nvPr/>
        </p:nvSpPr>
        <p:spPr>
          <a:xfrm>
            <a:off x="6660000" y="4860000"/>
            <a:ext cx="1800000" cy="393840"/>
          </a:xfrm>
          <a:prstGeom prst="rect">
            <a:avLst/>
          </a:prstGeom>
          <a:noFill/>
          <a:ln w="0">
            <a:noFill/>
          </a:ln>
        </p:spPr>
        <p:txBody>
          <a:bodyPr lIns="90000" rIns="90000" tIns="45000" bIns="45000">
            <a:noAutofit/>
          </a:bodyPr>
          <a:p>
            <a:r>
              <a:rPr b="0" lang="sv-SE" sz="1800" spc="-1" strike="noStrike">
                <a:latin typeface="Microsoft JhengHei Light"/>
              </a:rPr>
              <a:t>Vi tror inte det</a:t>
            </a:r>
            <a:endParaRPr b="0" lang="sv-SE" sz="1800" spc="-1" strike="noStrike">
              <a:latin typeface="Arial"/>
            </a:endParaRPr>
          </a:p>
        </p:txBody>
      </p:sp>
      <p:sp>
        <p:nvSpPr>
          <p:cNvPr id="112" name="TextShape 5"/>
          <p:cNvSpPr txBox="1"/>
          <p:nvPr/>
        </p:nvSpPr>
        <p:spPr>
          <a:xfrm>
            <a:off x="8460000" y="5247360"/>
            <a:ext cx="1440000" cy="332640"/>
          </a:xfrm>
          <a:prstGeom prst="rect">
            <a:avLst/>
          </a:prstGeom>
          <a:noFill/>
          <a:ln w="0">
            <a:noFill/>
          </a:ln>
        </p:spPr>
        <p:txBody>
          <a:bodyPr lIns="90000" rIns="90000" tIns="45000" bIns="45000">
            <a:noAutofit/>
          </a:bodyPr>
          <a:p>
            <a:r>
              <a:rPr b="0" lang="sv-SE" sz="1500" spc="-1" strike="noStrike">
                <a:latin typeface="Microsoft JhengHei UI Light"/>
              </a:rPr>
              <a:t>Data från USA</a:t>
            </a:r>
            <a:endParaRPr b="0" lang="sv-SE" sz="1500" spc="-1" strike="noStrike">
              <a:latin typeface="Arial"/>
            </a:endParaRPr>
          </a:p>
        </p:txBody>
      </p:sp>
      <p:pic>
        <p:nvPicPr>
          <p:cNvPr id="113" name="" descr=""/>
          <p:cNvPicPr/>
          <p:nvPr/>
        </p:nvPicPr>
        <p:blipFill>
          <a:blip r:embed="rId2"/>
          <a:stretch/>
        </p:blipFill>
        <p:spPr>
          <a:xfrm>
            <a:off x="1851480" y="2510640"/>
            <a:ext cx="1729440" cy="2239920"/>
          </a:xfrm>
          <a:prstGeom prst="rect">
            <a:avLst/>
          </a:prstGeom>
          <a:ln w="0">
            <a:noFill/>
          </a:ln>
        </p:spPr>
      </p:pic>
      <p:pic>
        <p:nvPicPr>
          <p:cNvPr id="114" name="" descr=""/>
          <p:cNvPicPr/>
          <p:nvPr/>
        </p:nvPicPr>
        <p:blipFill>
          <a:blip r:embed="rId3"/>
          <a:stretch/>
        </p:blipFill>
        <p:spPr>
          <a:xfrm>
            <a:off x="6480000" y="2520000"/>
            <a:ext cx="1977840" cy="2162520"/>
          </a:xfrm>
          <a:prstGeom prst="rect">
            <a:avLst/>
          </a:prstGeom>
          <a:ln w="0">
            <a:noFill/>
          </a:ln>
        </p:spPr>
      </p:pic>
      <p:sp>
        <p:nvSpPr>
          <p:cNvPr id="115" name="TextShape 6"/>
          <p:cNvSpPr txBox="1"/>
          <p:nvPr/>
        </p:nvSpPr>
        <p:spPr>
          <a:xfrm rot="18780000">
            <a:off x="1944360" y="3216600"/>
            <a:ext cx="1621080" cy="606960"/>
          </a:xfrm>
          <a:prstGeom prst="rect">
            <a:avLst/>
          </a:prstGeom>
          <a:solidFill>
            <a:srgbClr val="ffffff"/>
          </a:solidFill>
          <a:ln w="0">
            <a:noFill/>
          </a:ln>
        </p:spPr>
        <p:txBody>
          <a:bodyPr lIns="90000" rIns="90000" tIns="45000" bIns="45000">
            <a:noAutofit/>
          </a:bodyPr>
          <a:p>
            <a:r>
              <a:rPr b="0" lang="sv-SE" sz="3200" spc="-1" strike="noStrike">
                <a:latin typeface="Microsoft JhengHei UI Light"/>
              </a:rPr>
              <a:t>OSANT</a:t>
            </a:r>
            <a:endParaRPr b="0" lang="sv-SE" sz="3200" spc="-1" strike="noStrike">
              <a:latin typeface="Arial"/>
            </a:endParaRPr>
          </a:p>
        </p:txBody>
      </p:sp>
    </p:spTree>
  </p:cSld>
  <mc:AlternateContent>
    <mc:Choice Requires="p14">
      <p:transition spd="slow" p14:dur="2000"/>
    </mc:Choice>
    <mc:Fallback>
      <p:transition spd="slow"/>
    </mc:Fallback>
  </mc:AlternateContent>
  <p:timing>
    <p:tnLst>
      <p:par>
        <p:cTn id="85" dur="indefinite" restart="never" nodeType="tmRoot">
          <p:childTnLst>
            <p:seq>
              <p:cTn id="86" dur="indefinite" nodeType="mainSeq">
                <p:childTnLst>
                  <p:par>
                    <p:cTn id="87" fill="hold">
                      <p:stCondLst>
                        <p:cond delay="indefinite"/>
                      </p:stCondLst>
                      <p:childTnLst>
                        <p:par>
                          <p:cTn id="88" fill="hold">
                            <p:stCondLst>
                              <p:cond delay="0"/>
                            </p:stCondLst>
                            <p:childTnLst>
                              <p:par>
                                <p:cTn id="89" nodeType="clickEffect" fill="hold" presetClass="entr" presetID="1">
                                  <p:stCondLst>
                                    <p:cond delay="0"/>
                                  </p:stCondLst>
                                  <p:childTnLst>
                                    <p:set>
                                      <p:cBhvr>
                                        <p:cTn id="90"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Vilka tror på konspirationsteorier?</a:t>
            </a:r>
            <a:endParaRPr b="0" lang="sv-SE" sz="3600" spc="-1" strike="noStrike">
              <a:latin typeface="Arial"/>
            </a:endParaRPr>
          </a:p>
        </p:txBody>
      </p:sp>
      <p:pic>
        <p:nvPicPr>
          <p:cNvPr id="117" name="" descr=""/>
          <p:cNvPicPr/>
          <p:nvPr/>
        </p:nvPicPr>
        <p:blipFill>
          <a:blip r:embed="rId1"/>
          <a:stretch/>
        </p:blipFill>
        <p:spPr>
          <a:xfrm>
            <a:off x="138240" y="0"/>
            <a:ext cx="761760" cy="761760"/>
          </a:xfrm>
          <a:prstGeom prst="rect">
            <a:avLst/>
          </a:prstGeom>
          <a:ln w="0">
            <a:noFill/>
          </a:ln>
        </p:spPr>
      </p:pic>
      <p:sp>
        <p:nvSpPr>
          <p:cNvPr id="118" name="TextShape 2"/>
          <p:cNvSpPr txBox="1"/>
          <p:nvPr/>
        </p:nvSpPr>
        <p:spPr>
          <a:xfrm>
            <a:off x="1080000" y="1519200"/>
            <a:ext cx="7920000" cy="1000800"/>
          </a:xfrm>
          <a:prstGeom prst="rect">
            <a:avLst/>
          </a:prstGeom>
          <a:noFill/>
          <a:ln w="0">
            <a:noFill/>
          </a:ln>
        </p:spPr>
        <p:txBody>
          <a:bodyPr lIns="90000" rIns="90000" tIns="45000" bIns="45000">
            <a:noAutofit/>
          </a:bodyPr>
          <a:p>
            <a:r>
              <a:rPr b="0" lang="sv-SE" sz="1800" spc="-1" strike="noStrike">
                <a:latin typeface="Microsoft JhengHei Light"/>
              </a:rPr>
              <a:t>Vilka av er tror att vetenskap egentligen inte behövs. Det fungerar lika bra med gammalt hederligt sunt förnuft plus att vetenskap inte är så komplicerad som forskare påstår. </a:t>
            </a:r>
            <a:endParaRPr b="0" lang="sv-SE" sz="1800" spc="-1" strike="noStrike">
              <a:latin typeface="Arial"/>
            </a:endParaRPr>
          </a:p>
        </p:txBody>
      </p:sp>
      <p:sp>
        <p:nvSpPr>
          <p:cNvPr id="119" name="TextShape 3"/>
          <p:cNvSpPr txBox="1"/>
          <p:nvPr/>
        </p:nvSpPr>
        <p:spPr>
          <a:xfrm>
            <a:off x="2160000" y="4797720"/>
            <a:ext cx="1440000" cy="393840"/>
          </a:xfrm>
          <a:prstGeom prst="rect">
            <a:avLst/>
          </a:prstGeom>
          <a:noFill/>
          <a:ln w="0">
            <a:noFill/>
          </a:ln>
        </p:spPr>
        <p:txBody>
          <a:bodyPr lIns="90000" rIns="90000" tIns="45000" bIns="45000">
            <a:noAutofit/>
          </a:bodyPr>
          <a:p>
            <a:r>
              <a:rPr b="0" lang="sv-SE" sz="1800" spc="-1" strike="noStrike">
                <a:latin typeface="Microsoft JhengHei Light"/>
              </a:rPr>
              <a:t>Vi tror det</a:t>
            </a:r>
            <a:endParaRPr b="0" lang="sv-SE" sz="1800" spc="-1" strike="noStrike">
              <a:latin typeface="Arial"/>
            </a:endParaRPr>
          </a:p>
        </p:txBody>
      </p:sp>
      <p:sp>
        <p:nvSpPr>
          <p:cNvPr id="120" name="TextShape 4"/>
          <p:cNvSpPr txBox="1"/>
          <p:nvPr/>
        </p:nvSpPr>
        <p:spPr>
          <a:xfrm>
            <a:off x="6660000" y="4860000"/>
            <a:ext cx="1800000" cy="393840"/>
          </a:xfrm>
          <a:prstGeom prst="rect">
            <a:avLst/>
          </a:prstGeom>
          <a:noFill/>
          <a:ln w="0">
            <a:noFill/>
          </a:ln>
        </p:spPr>
        <p:txBody>
          <a:bodyPr lIns="90000" rIns="90000" tIns="45000" bIns="45000">
            <a:noAutofit/>
          </a:bodyPr>
          <a:p>
            <a:r>
              <a:rPr b="0" lang="sv-SE" sz="1800" spc="-1" strike="noStrike">
                <a:latin typeface="Microsoft JhengHei Light"/>
              </a:rPr>
              <a:t>Vi tror inte det</a:t>
            </a:r>
            <a:endParaRPr b="0" lang="sv-SE" sz="1800" spc="-1" strike="noStrike">
              <a:latin typeface="Arial"/>
            </a:endParaRPr>
          </a:p>
        </p:txBody>
      </p:sp>
      <p:sp>
        <p:nvSpPr>
          <p:cNvPr id="121" name="TextShape 5"/>
          <p:cNvSpPr txBox="1"/>
          <p:nvPr/>
        </p:nvSpPr>
        <p:spPr>
          <a:xfrm>
            <a:off x="8460000" y="5247360"/>
            <a:ext cx="1440000" cy="332640"/>
          </a:xfrm>
          <a:prstGeom prst="rect">
            <a:avLst/>
          </a:prstGeom>
          <a:noFill/>
          <a:ln w="0">
            <a:noFill/>
          </a:ln>
        </p:spPr>
        <p:txBody>
          <a:bodyPr lIns="90000" rIns="90000" tIns="45000" bIns="45000">
            <a:noAutofit/>
          </a:bodyPr>
          <a:p>
            <a:r>
              <a:rPr b="0" lang="sv-SE" sz="1500" spc="-1" strike="noStrike">
                <a:latin typeface="Microsoft JhengHei UI Light"/>
              </a:rPr>
              <a:t>Data från USA</a:t>
            </a:r>
            <a:endParaRPr b="0" lang="sv-SE" sz="1500" spc="-1" strike="noStrike">
              <a:latin typeface="Arial"/>
            </a:endParaRPr>
          </a:p>
        </p:txBody>
      </p:sp>
      <p:pic>
        <p:nvPicPr>
          <p:cNvPr id="122" name="" descr=""/>
          <p:cNvPicPr/>
          <p:nvPr/>
        </p:nvPicPr>
        <p:blipFill>
          <a:blip r:embed="rId2"/>
          <a:stretch/>
        </p:blipFill>
        <p:spPr>
          <a:xfrm>
            <a:off x="1980000" y="2554200"/>
            <a:ext cx="1927440" cy="2125800"/>
          </a:xfrm>
          <a:prstGeom prst="rect">
            <a:avLst/>
          </a:prstGeom>
          <a:ln w="0">
            <a:noFill/>
          </a:ln>
        </p:spPr>
      </p:pic>
      <p:pic>
        <p:nvPicPr>
          <p:cNvPr id="123" name="" descr=""/>
          <p:cNvPicPr/>
          <p:nvPr/>
        </p:nvPicPr>
        <p:blipFill>
          <a:blip r:embed="rId3"/>
          <a:stretch/>
        </p:blipFill>
        <p:spPr>
          <a:xfrm>
            <a:off x="6480000" y="2520360"/>
            <a:ext cx="1912320" cy="2117880"/>
          </a:xfrm>
          <a:prstGeom prst="rect">
            <a:avLst/>
          </a:prstGeom>
          <a:ln w="0">
            <a:noFill/>
          </a:ln>
        </p:spPr>
      </p:pic>
      <p:sp>
        <p:nvSpPr>
          <p:cNvPr id="124" name="TextShape 6"/>
          <p:cNvSpPr txBox="1"/>
          <p:nvPr/>
        </p:nvSpPr>
        <p:spPr>
          <a:xfrm rot="18780000">
            <a:off x="1944720" y="3216600"/>
            <a:ext cx="1621080" cy="606960"/>
          </a:xfrm>
          <a:prstGeom prst="rect">
            <a:avLst/>
          </a:prstGeom>
          <a:solidFill>
            <a:srgbClr val="ffffff"/>
          </a:solidFill>
          <a:ln w="0">
            <a:noFill/>
          </a:ln>
        </p:spPr>
        <p:txBody>
          <a:bodyPr lIns="90000" rIns="90000" tIns="45000" bIns="45000">
            <a:noAutofit/>
          </a:bodyPr>
          <a:p>
            <a:r>
              <a:rPr b="0" lang="sv-SE" sz="3200" spc="-1" strike="noStrike">
                <a:latin typeface="Microsoft JhengHei UI Light"/>
              </a:rPr>
              <a:t>OSANT</a:t>
            </a:r>
            <a:endParaRPr b="0" lang="sv-SE" sz="3200" spc="-1" strike="noStrike">
              <a:latin typeface="Arial"/>
            </a:endParaRPr>
          </a:p>
        </p:txBody>
      </p:sp>
    </p:spTree>
  </p:cSld>
  <mc:AlternateContent>
    <mc:Choice Requires="p14">
      <p:transition spd="slow" p14:dur="2000"/>
    </mc:Choice>
    <mc:Fallback>
      <p:transition spd="slow"/>
    </mc:Fallback>
  </mc:AlternateContent>
  <p:timing>
    <p:tnLst>
      <p:par>
        <p:cTn id="91" dur="indefinite" restart="never" nodeType="tmRoot">
          <p:childTnLst>
            <p:seq>
              <p:cTn id="92" dur="indefinite" nodeType="mainSeq">
                <p:childTnLst>
                  <p:par>
                    <p:cTn id="93" fill="hold">
                      <p:stCondLst>
                        <p:cond delay="indefinite"/>
                      </p:stCondLst>
                      <p:childTnLst>
                        <p:par>
                          <p:cTn id="94" fill="hold">
                            <p:stCondLst>
                              <p:cond delay="0"/>
                            </p:stCondLst>
                            <p:childTnLst>
                              <p:par>
                                <p:cTn id="95" nodeType="clickEffect" fill="hold" presetClass="entr" presetID="1">
                                  <p:stCondLst>
                                    <p:cond delay="0"/>
                                  </p:stCondLst>
                                  <p:childTnLst>
                                    <p:set>
                                      <p:cBhvr>
                                        <p:cTn id="96"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Vilka tror på konspirationsteorier?</a:t>
            </a:r>
            <a:endParaRPr b="0" lang="sv-SE" sz="3600" spc="-1" strike="noStrike">
              <a:latin typeface="Arial"/>
            </a:endParaRPr>
          </a:p>
        </p:txBody>
      </p:sp>
      <p:pic>
        <p:nvPicPr>
          <p:cNvPr id="126" name="" descr=""/>
          <p:cNvPicPr/>
          <p:nvPr/>
        </p:nvPicPr>
        <p:blipFill>
          <a:blip r:embed="rId1"/>
          <a:stretch/>
        </p:blipFill>
        <p:spPr>
          <a:xfrm>
            <a:off x="138240" y="0"/>
            <a:ext cx="761760" cy="761760"/>
          </a:xfrm>
          <a:prstGeom prst="rect">
            <a:avLst/>
          </a:prstGeom>
          <a:ln w="0">
            <a:noFill/>
          </a:ln>
        </p:spPr>
      </p:pic>
      <p:sp>
        <p:nvSpPr>
          <p:cNvPr id="127" name="TextShape 2"/>
          <p:cNvSpPr txBox="1"/>
          <p:nvPr/>
        </p:nvSpPr>
        <p:spPr>
          <a:xfrm>
            <a:off x="1080000" y="1620000"/>
            <a:ext cx="7920000" cy="958680"/>
          </a:xfrm>
          <a:prstGeom prst="rect">
            <a:avLst/>
          </a:prstGeom>
          <a:noFill/>
          <a:ln w="0">
            <a:noFill/>
          </a:ln>
        </p:spPr>
        <p:txBody>
          <a:bodyPr lIns="90000" rIns="90000" tIns="45000" bIns="45000">
            <a:noAutofit/>
          </a:bodyPr>
          <a:p>
            <a:r>
              <a:rPr b="0" lang="sv-SE" sz="1800" spc="-1" strike="noStrike">
                <a:latin typeface="Microsoft JhengHei UI Light"/>
              </a:rPr>
              <a:t>Vilka av er tror att förintelsen och det medvetna utrotandet av judar under 2:a Världskriget, var ett påhitt av västmakterna för att underlätta skapandet av Israel? </a:t>
            </a:r>
            <a:endParaRPr b="0" lang="sv-SE" sz="1800" spc="-1" strike="noStrike">
              <a:latin typeface="Arial"/>
            </a:endParaRPr>
          </a:p>
        </p:txBody>
      </p:sp>
      <p:sp>
        <p:nvSpPr>
          <p:cNvPr id="128" name="TextShape 3"/>
          <p:cNvSpPr txBox="1"/>
          <p:nvPr/>
        </p:nvSpPr>
        <p:spPr>
          <a:xfrm>
            <a:off x="8460000" y="5247360"/>
            <a:ext cx="1440000" cy="332640"/>
          </a:xfrm>
          <a:prstGeom prst="rect">
            <a:avLst/>
          </a:prstGeom>
          <a:noFill/>
          <a:ln w="0">
            <a:noFill/>
          </a:ln>
        </p:spPr>
        <p:txBody>
          <a:bodyPr lIns="90000" rIns="90000" tIns="45000" bIns="45000">
            <a:noAutofit/>
          </a:bodyPr>
          <a:p>
            <a:r>
              <a:rPr b="0" lang="sv-SE" sz="1500" spc="-1" strike="noStrike">
                <a:latin typeface="Microsoft JhengHei UI Light"/>
              </a:rPr>
              <a:t>Data från USA</a:t>
            </a:r>
            <a:endParaRPr b="0" lang="sv-SE" sz="1500" spc="-1" strike="noStrike">
              <a:latin typeface="Arial"/>
            </a:endParaRPr>
          </a:p>
        </p:txBody>
      </p:sp>
      <p:sp>
        <p:nvSpPr>
          <p:cNvPr id="129" name="TextShape 4"/>
          <p:cNvSpPr txBox="1"/>
          <p:nvPr/>
        </p:nvSpPr>
        <p:spPr>
          <a:xfrm>
            <a:off x="1800000" y="3060000"/>
            <a:ext cx="6660000" cy="958680"/>
          </a:xfrm>
          <a:prstGeom prst="rect">
            <a:avLst/>
          </a:prstGeom>
          <a:noFill/>
          <a:ln w="0">
            <a:noFill/>
          </a:ln>
        </p:spPr>
        <p:txBody>
          <a:bodyPr lIns="90000" rIns="90000" tIns="45000" bIns="45000">
            <a:noAutofit/>
          </a:bodyPr>
          <a:p>
            <a:r>
              <a:rPr b="0" lang="sv-SE" sz="1800" spc="-1" strike="noStrike">
                <a:latin typeface="Microsoft JhengHei UI Light"/>
              </a:rPr>
              <a:t>Först en fråga.</a:t>
            </a:r>
            <a:endParaRPr b="0" lang="sv-SE" sz="1800" spc="-1" strike="noStrike">
              <a:latin typeface="Arial"/>
            </a:endParaRPr>
          </a:p>
          <a:p>
            <a:endParaRPr b="0" lang="sv-SE" sz="1800" spc="-1" strike="noStrike">
              <a:latin typeface="Arial"/>
            </a:endParaRPr>
          </a:p>
          <a:p>
            <a:r>
              <a:rPr b="0" lang="sv-SE" sz="1800" spc="-1" strike="noStrike">
                <a:latin typeface="Microsoft JhengHei UI Light"/>
              </a:rPr>
              <a:t>Vad är </a:t>
            </a:r>
            <a:r>
              <a:rPr b="1" lang="sv-SE" sz="1800" spc="-1" strike="noStrike">
                <a:latin typeface="Microsoft JhengHei UI Light"/>
              </a:rPr>
              <a:t>Förintelsen</a:t>
            </a:r>
            <a:r>
              <a:rPr b="0" lang="sv-SE" sz="1800" spc="-1" strike="noStrike">
                <a:latin typeface="Microsoft JhengHei UI Light"/>
              </a:rPr>
              <a:t> för något av vad syftar begreppet på?</a:t>
            </a:r>
            <a:endParaRPr b="0" lang="sv-SE" sz="1800" spc="-1" strike="noStrike">
              <a:latin typeface="Arial"/>
            </a:endParaRPr>
          </a:p>
        </p:txBody>
      </p:sp>
      <p:sp>
        <p:nvSpPr>
          <p:cNvPr id="130" name="TextShape 5"/>
          <p:cNvSpPr txBox="1"/>
          <p:nvPr/>
        </p:nvSpPr>
        <p:spPr>
          <a:xfrm>
            <a:off x="1800000" y="4347360"/>
            <a:ext cx="6660000" cy="900000"/>
          </a:xfrm>
          <a:prstGeom prst="rect">
            <a:avLst/>
          </a:prstGeom>
          <a:noFill/>
          <a:ln w="0">
            <a:noFill/>
          </a:ln>
        </p:spPr>
        <p:txBody>
          <a:bodyPr lIns="90000" rIns="90000" tIns="45000" bIns="45000">
            <a:noAutofit/>
          </a:bodyPr>
          <a:p>
            <a:r>
              <a:rPr b="0" lang="sv-SE" sz="1800" spc="-1" strike="noStrike">
                <a:latin typeface="Microsoft JhengHei UI Light"/>
                <a:ea typeface="Arial"/>
              </a:rPr>
              <a:t>⅔</a:t>
            </a:r>
            <a:r>
              <a:rPr b="0" lang="sv-SE" sz="1800" spc="-1" strike="noStrike">
                <a:latin typeface="Microsoft JhengHei UI Light"/>
              </a:rPr>
              <a:t> </a:t>
            </a:r>
            <a:r>
              <a:rPr b="0" lang="sv-SE" sz="1800" spc="-1" strike="noStrike">
                <a:latin typeface="Microsoft JhengHei UI Light"/>
              </a:rPr>
              <a:t>av amerikaner i åldern 18-39år känner inte till vad förintelsen är fört något.</a:t>
            </a:r>
            <a:endParaRPr b="0" lang="sv-SE" sz="1800" spc="-1" strike="noStrike">
              <a:latin typeface="Arial"/>
            </a:endParaRPr>
          </a:p>
        </p:txBody>
      </p:sp>
    </p:spTree>
  </p:cSld>
  <mc:AlternateContent>
    <mc:Choice Requires="p14">
      <p:transition spd="slow" p14:dur="2000"/>
    </mc:Choice>
    <mc:Fallback>
      <p:transition spd="slow"/>
    </mc:Fallback>
  </mc:AlternateContent>
  <p:timing>
    <p:tnLst>
      <p:par>
        <p:cTn id="97" dur="indefinite" restart="never" nodeType="tmRoot">
          <p:childTnLst>
            <p:seq>
              <p:cTn id="98" dur="indefinite" nodeType="mainSeq">
                <p:childTnLst>
                  <p:par>
                    <p:cTn id="99" fill="hold">
                      <p:stCondLst>
                        <p:cond delay="indefinite"/>
                      </p:stCondLst>
                      <p:childTnLst>
                        <p:par>
                          <p:cTn id="100" fill="hold">
                            <p:stCondLst>
                              <p:cond delay="0"/>
                            </p:stCondLst>
                            <p:childTnLst>
                              <p:par>
                                <p:cTn id="101" nodeType="clickEffect" fill="hold" presetClass="entr" presetID="1">
                                  <p:stCondLst>
                                    <p:cond delay="0"/>
                                  </p:stCondLst>
                                  <p:childTnLst>
                                    <p:set>
                                      <p:cBhvr>
                                        <p:cTn id="102"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nodeType="clickEffect" fill="hold" presetClass="entr" presetID="1">
                                  <p:stCondLst>
                                    <p:cond delay="0"/>
                                  </p:stCondLst>
                                  <p:childTnLst>
                                    <p:set>
                                      <p:cBhvr>
                                        <p:cTn id="106" dur="1" fill="hold">
                                          <p:stCondLst>
                                            <p:cond delay="0"/>
                                          </p:stCondLst>
                                        </p:cTn>
                                        <p:tgtEl>
                                          <p:spTgt spid="129">
                                            <p:txEl>
                                              <p:pRg st="2" end="2"/>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nodeType="clickEffect" fill="hold" presetClass="entr" presetID="1">
                                  <p:stCondLst>
                                    <p:cond delay="0"/>
                                  </p:stCondLst>
                                  <p:childTnLst>
                                    <p:set>
                                      <p:cBhvr>
                                        <p:cTn id="110"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Vilka tror på konspirationsteorier?</a:t>
            </a:r>
            <a:endParaRPr b="0" lang="sv-SE" sz="3600" spc="-1" strike="noStrike">
              <a:latin typeface="Arial"/>
            </a:endParaRPr>
          </a:p>
        </p:txBody>
      </p:sp>
      <p:pic>
        <p:nvPicPr>
          <p:cNvPr id="132" name="" descr=""/>
          <p:cNvPicPr/>
          <p:nvPr/>
        </p:nvPicPr>
        <p:blipFill>
          <a:blip r:embed="rId1"/>
          <a:stretch/>
        </p:blipFill>
        <p:spPr>
          <a:xfrm>
            <a:off x="138240" y="0"/>
            <a:ext cx="761760" cy="761760"/>
          </a:xfrm>
          <a:prstGeom prst="rect">
            <a:avLst/>
          </a:prstGeom>
          <a:ln w="0">
            <a:noFill/>
          </a:ln>
        </p:spPr>
      </p:pic>
      <p:sp>
        <p:nvSpPr>
          <p:cNvPr id="133" name="TextShape 2"/>
          <p:cNvSpPr txBox="1"/>
          <p:nvPr/>
        </p:nvSpPr>
        <p:spPr>
          <a:xfrm>
            <a:off x="1080000" y="1620000"/>
            <a:ext cx="7920000" cy="1000800"/>
          </a:xfrm>
          <a:prstGeom prst="rect">
            <a:avLst/>
          </a:prstGeom>
          <a:noFill/>
          <a:ln w="0">
            <a:noFill/>
          </a:ln>
        </p:spPr>
        <p:txBody>
          <a:bodyPr lIns="90000" rIns="90000" tIns="45000" bIns="45000">
            <a:noAutofit/>
          </a:bodyPr>
          <a:p>
            <a:r>
              <a:rPr b="0" lang="sv-SE" sz="1800" spc="-1" strike="noStrike">
                <a:latin typeface="Microsoft JhengHei Light"/>
              </a:rPr>
              <a:t>Vilka av er tror att förintelsen och det medvetna utrotandet av judar under 2:a Världskriget, var ett påhitt av västmakterna för att underlätta skapandet av Israel? </a:t>
            </a:r>
            <a:endParaRPr b="0" lang="sv-SE" sz="1800" spc="-1" strike="noStrike">
              <a:latin typeface="Arial"/>
            </a:endParaRPr>
          </a:p>
        </p:txBody>
      </p:sp>
      <p:sp>
        <p:nvSpPr>
          <p:cNvPr id="134" name="TextShape 3"/>
          <p:cNvSpPr txBox="1"/>
          <p:nvPr/>
        </p:nvSpPr>
        <p:spPr>
          <a:xfrm>
            <a:off x="2160000" y="4797720"/>
            <a:ext cx="1440000" cy="393840"/>
          </a:xfrm>
          <a:prstGeom prst="rect">
            <a:avLst/>
          </a:prstGeom>
          <a:noFill/>
          <a:ln w="0">
            <a:noFill/>
          </a:ln>
        </p:spPr>
        <p:txBody>
          <a:bodyPr lIns="90000" rIns="90000" tIns="45000" bIns="45000">
            <a:noAutofit/>
          </a:bodyPr>
          <a:p>
            <a:r>
              <a:rPr b="0" lang="sv-SE" sz="1800" spc="-1" strike="noStrike">
                <a:latin typeface="Microsoft JhengHei Light"/>
              </a:rPr>
              <a:t>Vi tror det</a:t>
            </a:r>
            <a:endParaRPr b="0" lang="sv-SE" sz="1800" spc="-1" strike="noStrike">
              <a:latin typeface="Arial"/>
            </a:endParaRPr>
          </a:p>
        </p:txBody>
      </p:sp>
      <p:sp>
        <p:nvSpPr>
          <p:cNvPr id="135" name="TextShape 4"/>
          <p:cNvSpPr txBox="1"/>
          <p:nvPr/>
        </p:nvSpPr>
        <p:spPr>
          <a:xfrm>
            <a:off x="6660000" y="4860000"/>
            <a:ext cx="1800000" cy="393840"/>
          </a:xfrm>
          <a:prstGeom prst="rect">
            <a:avLst/>
          </a:prstGeom>
          <a:noFill/>
          <a:ln w="0">
            <a:noFill/>
          </a:ln>
        </p:spPr>
        <p:txBody>
          <a:bodyPr lIns="90000" rIns="90000" tIns="45000" bIns="45000">
            <a:noAutofit/>
          </a:bodyPr>
          <a:p>
            <a:r>
              <a:rPr b="0" lang="sv-SE" sz="1800" spc="-1" strike="noStrike">
                <a:latin typeface="Microsoft JhengHei Light"/>
              </a:rPr>
              <a:t>Vi tror inte det</a:t>
            </a:r>
            <a:endParaRPr b="0" lang="sv-SE" sz="1800" spc="-1" strike="noStrike">
              <a:latin typeface="Arial"/>
            </a:endParaRPr>
          </a:p>
        </p:txBody>
      </p:sp>
      <p:sp>
        <p:nvSpPr>
          <p:cNvPr id="136" name="TextShape 5"/>
          <p:cNvSpPr txBox="1"/>
          <p:nvPr/>
        </p:nvSpPr>
        <p:spPr>
          <a:xfrm>
            <a:off x="8460000" y="5247360"/>
            <a:ext cx="1440000" cy="332640"/>
          </a:xfrm>
          <a:prstGeom prst="rect">
            <a:avLst/>
          </a:prstGeom>
          <a:noFill/>
          <a:ln w="0">
            <a:noFill/>
          </a:ln>
        </p:spPr>
        <p:txBody>
          <a:bodyPr lIns="90000" rIns="90000" tIns="45000" bIns="45000">
            <a:noAutofit/>
          </a:bodyPr>
          <a:p>
            <a:r>
              <a:rPr b="0" lang="sv-SE" sz="1500" spc="-1" strike="noStrike">
                <a:latin typeface="Microsoft JhengHei UI Light"/>
              </a:rPr>
              <a:t>Data från USA</a:t>
            </a:r>
            <a:endParaRPr b="0" lang="sv-SE" sz="1500" spc="-1" strike="noStrike">
              <a:latin typeface="Arial"/>
            </a:endParaRPr>
          </a:p>
        </p:txBody>
      </p:sp>
      <p:pic>
        <p:nvPicPr>
          <p:cNvPr id="137" name="" descr=""/>
          <p:cNvPicPr/>
          <p:nvPr/>
        </p:nvPicPr>
        <p:blipFill>
          <a:blip r:embed="rId2"/>
          <a:stretch/>
        </p:blipFill>
        <p:spPr>
          <a:xfrm>
            <a:off x="6300000" y="2558160"/>
            <a:ext cx="2665440" cy="2121840"/>
          </a:xfrm>
          <a:prstGeom prst="rect">
            <a:avLst/>
          </a:prstGeom>
          <a:ln w="0">
            <a:noFill/>
          </a:ln>
        </p:spPr>
      </p:pic>
      <p:pic>
        <p:nvPicPr>
          <p:cNvPr id="138" name="" descr=""/>
          <p:cNvPicPr/>
          <p:nvPr/>
        </p:nvPicPr>
        <p:blipFill>
          <a:blip r:embed="rId3"/>
          <a:stretch/>
        </p:blipFill>
        <p:spPr>
          <a:xfrm>
            <a:off x="2211480" y="2520000"/>
            <a:ext cx="848520" cy="2201400"/>
          </a:xfrm>
          <a:prstGeom prst="rect">
            <a:avLst/>
          </a:prstGeom>
          <a:ln w="0">
            <a:noFill/>
          </a:ln>
        </p:spPr>
      </p:pic>
      <p:sp>
        <p:nvSpPr>
          <p:cNvPr id="139" name="TextShape 6"/>
          <p:cNvSpPr txBox="1"/>
          <p:nvPr/>
        </p:nvSpPr>
        <p:spPr>
          <a:xfrm rot="18780000">
            <a:off x="1944360" y="3216600"/>
            <a:ext cx="1621080" cy="606960"/>
          </a:xfrm>
          <a:prstGeom prst="rect">
            <a:avLst/>
          </a:prstGeom>
          <a:solidFill>
            <a:srgbClr val="ffffff"/>
          </a:solidFill>
          <a:ln w="0">
            <a:noFill/>
          </a:ln>
        </p:spPr>
        <p:txBody>
          <a:bodyPr lIns="90000" rIns="90000" tIns="45000" bIns="45000">
            <a:noAutofit/>
          </a:bodyPr>
          <a:p>
            <a:r>
              <a:rPr b="0" lang="sv-SE" sz="3200" spc="-1" strike="noStrike">
                <a:latin typeface="Microsoft JhengHei UI Light"/>
              </a:rPr>
              <a:t>OSANT</a:t>
            </a:r>
            <a:endParaRPr b="0" lang="sv-SE" sz="3200" spc="-1" strike="noStrike">
              <a:latin typeface="Arial"/>
            </a:endParaRPr>
          </a:p>
        </p:txBody>
      </p:sp>
    </p:spTree>
  </p:cSld>
  <mc:AlternateContent>
    <mc:Choice Requires="p14">
      <p:transition spd="slow" p14:dur="2000"/>
    </mc:Choice>
    <mc:Fallback>
      <p:transition spd="slow"/>
    </mc:Fallback>
  </mc:AlternateContent>
  <p:timing>
    <p:tnLst>
      <p:par>
        <p:cTn id="111" dur="indefinite" restart="never" nodeType="tmRoot">
          <p:childTnLst>
            <p:seq>
              <p:cTn id="112" dur="indefinite" nodeType="mainSeq">
                <p:childTnLst>
                  <p:par>
                    <p:cTn id="113" fill="hold">
                      <p:stCondLst>
                        <p:cond delay="indefinite"/>
                      </p:stCondLst>
                      <p:childTnLst>
                        <p:par>
                          <p:cTn id="114" fill="hold">
                            <p:stCondLst>
                              <p:cond delay="0"/>
                            </p:stCondLst>
                            <p:childTnLst>
                              <p:par>
                                <p:cTn id="115" nodeType="clickEffect" fill="hold" presetClass="entr" presetID="1">
                                  <p:stCondLst>
                                    <p:cond delay="0"/>
                                  </p:stCondLst>
                                  <p:childTnLst>
                                    <p:set>
                                      <p:cBhvr>
                                        <p:cTn id="116"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Vilka tror på konspirationsteorier?</a:t>
            </a:r>
            <a:endParaRPr b="0" lang="sv-SE" sz="3600" spc="-1" strike="noStrike">
              <a:latin typeface="Arial"/>
            </a:endParaRPr>
          </a:p>
        </p:txBody>
      </p:sp>
      <p:pic>
        <p:nvPicPr>
          <p:cNvPr id="141" name="" descr=""/>
          <p:cNvPicPr/>
          <p:nvPr/>
        </p:nvPicPr>
        <p:blipFill>
          <a:blip r:embed="rId1"/>
          <a:stretch/>
        </p:blipFill>
        <p:spPr>
          <a:xfrm>
            <a:off x="138240" y="0"/>
            <a:ext cx="761760" cy="761760"/>
          </a:xfrm>
          <a:prstGeom prst="rect">
            <a:avLst/>
          </a:prstGeom>
          <a:ln w="0">
            <a:noFill/>
          </a:ln>
        </p:spPr>
      </p:pic>
      <p:sp>
        <p:nvSpPr>
          <p:cNvPr id="142" name="TextShape 2"/>
          <p:cNvSpPr txBox="1"/>
          <p:nvPr/>
        </p:nvSpPr>
        <p:spPr>
          <a:xfrm>
            <a:off x="1080000" y="1620000"/>
            <a:ext cx="7920000" cy="697320"/>
          </a:xfrm>
          <a:prstGeom prst="rect">
            <a:avLst/>
          </a:prstGeom>
          <a:noFill/>
          <a:ln w="0">
            <a:noFill/>
          </a:ln>
        </p:spPr>
        <p:txBody>
          <a:bodyPr lIns="90000" rIns="90000" tIns="45000" bIns="45000">
            <a:noAutofit/>
          </a:bodyPr>
          <a:p>
            <a:r>
              <a:rPr b="0" lang="sv-SE" sz="1800" spc="-1" strike="noStrike">
                <a:latin typeface="Microsoft JhengHei Light"/>
              </a:rPr>
              <a:t>Ställ er i grupper beroende på hur ni röstade i senaste valet, ni om röstade på Trump till vänster och ni som röstade på Biden till höger.</a:t>
            </a:r>
            <a:endParaRPr b="0" lang="sv-SE" sz="1800" spc="-1" strike="noStrike">
              <a:latin typeface="Arial"/>
            </a:endParaRPr>
          </a:p>
        </p:txBody>
      </p:sp>
      <p:sp>
        <p:nvSpPr>
          <p:cNvPr id="143" name="TextShape 3"/>
          <p:cNvSpPr txBox="1"/>
          <p:nvPr/>
        </p:nvSpPr>
        <p:spPr>
          <a:xfrm>
            <a:off x="2160000" y="4797720"/>
            <a:ext cx="1440000" cy="393840"/>
          </a:xfrm>
          <a:prstGeom prst="rect">
            <a:avLst/>
          </a:prstGeom>
          <a:noFill/>
          <a:ln w="0">
            <a:noFill/>
          </a:ln>
        </p:spPr>
        <p:txBody>
          <a:bodyPr lIns="90000" rIns="90000" tIns="45000" bIns="45000">
            <a:noAutofit/>
          </a:bodyPr>
          <a:p>
            <a:r>
              <a:rPr b="0" lang="sv-SE" sz="1800" spc="-1" strike="noStrike">
                <a:latin typeface="Microsoft JhengHei Light"/>
              </a:rPr>
              <a:t>Trump</a:t>
            </a:r>
            <a:endParaRPr b="0" lang="sv-SE" sz="1800" spc="-1" strike="noStrike">
              <a:latin typeface="Arial"/>
            </a:endParaRPr>
          </a:p>
        </p:txBody>
      </p:sp>
      <p:sp>
        <p:nvSpPr>
          <p:cNvPr id="144" name="TextShape 4"/>
          <p:cNvSpPr txBox="1"/>
          <p:nvPr/>
        </p:nvSpPr>
        <p:spPr>
          <a:xfrm>
            <a:off x="6660000" y="4860000"/>
            <a:ext cx="1620000" cy="393840"/>
          </a:xfrm>
          <a:prstGeom prst="rect">
            <a:avLst/>
          </a:prstGeom>
          <a:noFill/>
          <a:ln w="0">
            <a:noFill/>
          </a:ln>
        </p:spPr>
        <p:txBody>
          <a:bodyPr lIns="90000" rIns="90000" tIns="45000" bIns="45000">
            <a:noAutofit/>
          </a:bodyPr>
          <a:p>
            <a:r>
              <a:rPr b="0" lang="sv-SE" sz="1800" spc="-1" strike="noStrike">
                <a:latin typeface="Microsoft JhengHei Light"/>
              </a:rPr>
              <a:t>Biden</a:t>
            </a:r>
            <a:endParaRPr b="0" lang="sv-SE" sz="1800" spc="-1" strike="noStrike">
              <a:latin typeface="Arial"/>
            </a:endParaRPr>
          </a:p>
        </p:txBody>
      </p:sp>
      <p:sp>
        <p:nvSpPr>
          <p:cNvPr id="145" name="TextShape 5"/>
          <p:cNvSpPr txBox="1"/>
          <p:nvPr/>
        </p:nvSpPr>
        <p:spPr>
          <a:xfrm>
            <a:off x="8460000" y="5247360"/>
            <a:ext cx="1440000" cy="332640"/>
          </a:xfrm>
          <a:prstGeom prst="rect">
            <a:avLst/>
          </a:prstGeom>
          <a:noFill/>
          <a:ln w="0">
            <a:noFill/>
          </a:ln>
        </p:spPr>
        <p:txBody>
          <a:bodyPr lIns="90000" rIns="90000" tIns="45000" bIns="45000">
            <a:noAutofit/>
          </a:bodyPr>
          <a:p>
            <a:r>
              <a:rPr b="0" lang="sv-SE" sz="1500" spc="-1" strike="noStrike">
                <a:latin typeface="Microsoft JhengHei UI Light"/>
              </a:rPr>
              <a:t>Data från USA</a:t>
            </a:r>
            <a:endParaRPr b="0" lang="sv-SE" sz="1500" spc="-1" strike="noStrike">
              <a:latin typeface="Arial"/>
            </a:endParaRPr>
          </a:p>
        </p:txBody>
      </p:sp>
      <p:pic>
        <p:nvPicPr>
          <p:cNvPr id="146" name="" descr=""/>
          <p:cNvPicPr/>
          <p:nvPr/>
        </p:nvPicPr>
        <p:blipFill>
          <a:blip r:embed="rId2"/>
          <a:stretch/>
        </p:blipFill>
        <p:spPr>
          <a:xfrm>
            <a:off x="6187680" y="2520000"/>
            <a:ext cx="1912320" cy="2117880"/>
          </a:xfrm>
          <a:prstGeom prst="rect">
            <a:avLst/>
          </a:prstGeom>
          <a:ln w="0">
            <a:noFill/>
          </a:ln>
        </p:spPr>
      </p:pic>
      <p:pic>
        <p:nvPicPr>
          <p:cNvPr id="147" name="" descr=""/>
          <p:cNvPicPr/>
          <p:nvPr/>
        </p:nvPicPr>
        <p:blipFill>
          <a:blip r:embed="rId3"/>
          <a:stretch/>
        </p:blipFill>
        <p:spPr>
          <a:xfrm>
            <a:off x="1800000" y="2520000"/>
            <a:ext cx="1927440" cy="212580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Vilka tror på konspirationsteorier?</a:t>
            </a:r>
            <a:endParaRPr b="0" lang="sv-SE" sz="3600" spc="-1" strike="noStrike">
              <a:latin typeface="Arial"/>
            </a:endParaRPr>
          </a:p>
        </p:txBody>
      </p:sp>
      <p:pic>
        <p:nvPicPr>
          <p:cNvPr id="149" name="" descr=""/>
          <p:cNvPicPr/>
          <p:nvPr/>
        </p:nvPicPr>
        <p:blipFill>
          <a:blip r:embed="rId1"/>
          <a:stretch/>
        </p:blipFill>
        <p:spPr>
          <a:xfrm>
            <a:off x="138240" y="0"/>
            <a:ext cx="761760" cy="761760"/>
          </a:xfrm>
          <a:prstGeom prst="rect">
            <a:avLst/>
          </a:prstGeom>
          <a:ln w="0">
            <a:noFill/>
          </a:ln>
        </p:spPr>
      </p:pic>
      <p:sp>
        <p:nvSpPr>
          <p:cNvPr id="150" name="TextShape 2"/>
          <p:cNvSpPr txBox="1"/>
          <p:nvPr/>
        </p:nvSpPr>
        <p:spPr>
          <a:xfrm>
            <a:off x="1080000" y="1620000"/>
            <a:ext cx="7920000" cy="1000800"/>
          </a:xfrm>
          <a:prstGeom prst="rect">
            <a:avLst/>
          </a:prstGeom>
          <a:noFill/>
          <a:ln w="0">
            <a:noFill/>
          </a:ln>
        </p:spPr>
        <p:txBody>
          <a:bodyPr lIns="90000" rIns="90000" tIns="45000" bIns="45000">
            <a:noAutofit/>
          </a:bodyPr>
          <a:p>
            <a:r>
              <a:rPr b="0" lang="sv-SE" sz="1800" spc="-1" strike="noStrike">
                <a:latin typeface="Microsoft JhengHei Light"/>
              </a:rPr>
              <a:t>Ni som även tycker att ledare som exempelvis Putin i Ryssland, Bolsonaro i Brasilien, Orban i Ungern eller Italiens Salvini, är goda ledare, ställ er till vänster. Tycker ni inte detta, ställ er till höger.</a:t>
            </a:r>
            <a:endParaRPr b="0" lang="sv-SE" sz="1800" spc="-1" strike="noStrike">
              <a:latin typeface="Arial"/>
            </a:endParaRPr>
          </a:p>
        </p:txBody>
      </p:sp>
      <p:sp>
        <p:nvSpPr>
          <p:cNvPr id="151" name="TextShape 3"/>
          <p:cNvSpPr txBox="1"/>
          <p:nvPr/>
        </p:nvSpPr>
        <p:spPr>
          <a:xfrm>
            <a:off x="1620000" y="4797720"/>
            <a:ext cx="2340000" cy="422280"/>
          </a:xfrm>
          <a:prstGeom prst="rect">
            <a:avLst/>
          </a:prstGeom>
          <a:noFill/>
          <a:ln w="0">
            <a:noFill/>
          </a:ln>
        </p:spPr>
        <p:txBody>
          <a:bodyPr lIns="90000" rIns="90000" tIns="45000" bIns="45000">
            <a:noAutofit/>
          </a:bodyPr>
          <a:p>
            <a:r>
              <a:rPr b="0" lang="sv-SE" sz="1800" spc="-1" strike="noStrike">
                <a:latin typeface="Microsoft JhengHei Light"/>
              </a:rPr>
              <a:t>Gillar dessa ledare</a:t>
            </a:r>
            <a:endParaRPr b="0" lang="sv-SE" sz="1800" spc="-1" strike="noStrike">
              <a:latin typeface="Arial"/>
            </a:endParaRPr>
          </a:p>
        </p:txBody>
      </p:sp>
      <p:sp>
        <p:nvSpPr>
          <p:cNvPr id="152" name="TextShape 4"/>
          <p:cNvSpPr txBox="1"/>
          <p:nvPr/>
        </p:nvSpPr>
        <p:spPr>
          <a:xfrm>
            <a:off x="5940000" y="4860000"/>
            <a:ext cx="3420000" cy="393840"/>
          </a:xfrm>
          <a:prstGeom prst="rect">
            <a:avLst/>
          </a:prstGeom>
          <a:noFill/>
          <a:ln w="0">
            <a:noFill/>
          </a:ln>
        </p:spPr>
        <p:txBody>
          <a:bodyPr lIns="90000" rIns="90000" tIns="45000" bIns="45000">
            <a:noAutofit/>
          </a:bodyPr>
          <a:p>
            <a:pPr>
              <a:lnSpc>
                <a:spcPct val="100000"/>
              </a:lnSpc>
            </a:pPr>
            <a:r>
              <a:rPr b="0" lang="sv-SE" sz="1800" spc="-1" strike="noStrike">
                <a:latin typeface="Microsoft JhengHei Light"/>
              </a:rPr>
              <a:t>Gillar inte dessa ledare</a:t>
            </a:r>
            <a:endParaRPr b="0" lang="sv-SE" sz="1800" spc="-1" strike="noStrike">
              <a:latin typeface="Arial"/>
            </a:endParaRPr>
          </a:p>
        </p:txBody>
      </p:sp>
      <p:sp>
        <p:nvSpPr>
          <p:cNvPr id="153" name="TextShape 5"/>
          <p:cNvSpPr txBox="1"/>
          <p:nvPr/>
        </p:nvSpPr>
        <p:spPr>
          <a:xfrm>
            <a:off x="8460000" y="5247360"/>
            <a:ext cx="1440000" cy="332640"/>
          </a:xfrm>
          <a:prstGeom prst="rect">
            <a:avLst/>
          </a:prstGeom>
          <a:noFill/>
          <a:ln w="0">
            <a:noFill/>
          </a:ln>
        </p:spPr>
        <p:txBody>
          <a:bodyPr lIns="90000" rIns="90000" tIns="45000" bIns="45000">
            <a:noAutofit/>
          </a:bodyPr>
          <a:p>
            <a:r>
              <a:rPr b="0" lang="sv-SE" sz="1500" spc="-1" strike="noStrike">
                <a:latin typeface="Microsoft JhengHei UI Light"/>
              </a:rPr>
              <a:t>Data från USA</a:t>
            </a:r>
            <a:endParaRPr b="0" lang="sv-SE" sz="1500" spc="-1" strike="noStrike">
              <a:latin typeface="Arial"/>
            </a:endParaRPr>
          </a:p>
        </p:txBody>
      </p:sp>
      <p:pic>
        <p:nvPicPr>
          <p:cNvPr id="154" name="" descr=""/>
          <p:cNvPicPr/>
          <p:nvPr/>
        </p:nvPicPr>
        <p:blipFill>
          <a:blip r:embed="rId2"/>
          <a:stretch/>
        </p:blipFill>
        <p:spPr>
          <a:xfrm>
            <a:off x="6141960" y="2539080"/>
            <a:ext cx="1958040" cy="2140920"/>
          </a:xfrm>
          <a:prstGeom prst="rect">
            <a:avLst/>
          </a:prstGeom>
          <a:ln w="0">
            <a:noFill/>
          </a:ln>
        </p:spPr>
      </p:pic>
      <p:pic>
        <p:nvPicPr>
          <p:cNvPr id="155" name="" descr=""/>
          <p:cNvPicPr/>
          <p:nvPr/>
        </p:nvPicPr>
        <p:blipFill>
          <a:blip r:embed="rId3"/>
          <a:stretch/>
        </p:blipFill>
        <p:spPr>
          <a:xfrm>
            <a:off x="1690560" y="2558880"/>
            <a:ext cx="1729440" cy="223992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Vilka tror på konspirationsteorier?</a:t>
            </a:r>
            <a:endParaRPr b="0" lang="sv-SE" sz="3600" spc="-1" strike="noStrike">
              <a:latin typeface="Arial"/>
            </a:endParaRPr>
          </a:p>
        </p:txBody>
      </p:sp>
      <p:pic>
        <p:nvPicPr>
          <p:cNvPr id="157" name="" descr=""/>
          <p:cNvPicPr/>
          <p:nvPr/>
        </p:nvPicPr>
        <p:blipFill>
          <a:blip r:embed="rId1"/>
          <a:stretch/>
        </p:blipFill>
        <p:spPr>
          <a:xfrm>
            <a:off x="138240" y="0"/>
            <a:ext cx="761760" cy="761760"/>
          </a:xfrm>
          <a:prstGeom prst="rect">
            <a:avLst/>
          </a:prstGeom>
          <a:ln w="0">
            <a:noFill/>
          </a:ln>
        </p:spPr>
      </p:pic>
      <p:sp>
        <p:nvSpPr>
          <p:cNvPr id="158" name="TextShape 2"/>
          <p:cNvSpPr txBox="1"/>
          <p:nvPr/>
        </p:nvSpPr>
        <p:spPr>
          <a:xfrm>
            <a:off x="1220400" y="4502520"/>
            <a:ext cx="7380000" cy="989640"/>
          </a:xfrm>
          <a:prstGeom prst="rect">
            <a:avLst/>
          </a:prstGeom>
          <a:noFill/>
          <a:ln w="0">
            <a:solidFill>
              <a:srgbClr val="808080"/>
            </a:solidFill>
          </a:ln>
        </p:spPr>
        <p:txBody>
          <a:bodyPr lIns="90000" rIns="90000" tIns="45000" bIns="45000">
            <a:noAutofit/>
          </a:bodyPr>
          <a:p>
            <a:r>
              <a:rPr b="0" lang="sv-SE" sz="1800" spc="-1" strike="noStrike">
                <a:latin typeface="Microsoft JhengHei UI Light"/>
              </a:rPr>
              <a:t>Märkligt nog verkar det det alltså finnas ett samband mellan </a:t>
            </a:r>
            <a:r>
              <a:rPr b="0" lang="sv-SE" sz="1800" spc="-1" strike="noStrike">
                <a:latin typeface="Microsoft YaHei Light"/>
              </a:rPr>
              <a:t>”oanständiga” teorier och den människotyp som stöder Trump och andra populistiska ledare.</a:t>
            </a:r>
            <a:endParaRPr b="0" lang="sv-SE" sz="1800" spc="-1" strike="noStrike">
              <a:latin typeface="Arial"/>
            </a:endParaRPr>
          </a:p>
        </p:txBody>
      </p:sp>
      <p:sp>
        <p:nvSpPr>
          <p:cNvPr id="159" name="TextShape 3"/>
          <p:cNvSpPr txBox="1"/>
          <p:nvPr/>
        </p:nvSpPr>
        <p:spPr>
          <a:xfrm>
            <a:off x="900000" y="1620000"/>
            <a:ext cx="8280000" cy="2772720"/>
          </a:xfrm>
          <a:prstGeom prst="rect">
            <a:avLst/>
          </a:prstGeom>
          <a:noFill/>
          <a:ln w="0">
            <a:noFill/>
          </a:ln>
        </p:spPr>
        <p:txBody>
          <a:bodyPr lIns="90000" rIns="90000" tIns="45000" bIns="45000">
            <a:noAutofit/>
          </a:bodyPr>
          <a:p>
            <a:r>
              <a:rPr b="0" lang="sv-SE" sz="1800" spc="-1" strike="noStrike">
                <a:latin typeface="Microsoft JhengHei UI Light"/>
              </a:rPr>
              <a:t>Man hade ju kunnat tänka sig att det skulle vara större blandning på människor och deras uppfattning av hur världen ser ut och hur världen fungerar.</a:t>
            </a:r>
            <a:endParaRPr b="0" lang="sv-SE" sz="1800" spc="-1" strike="noStrike">
              <a:latin typeface="Arial"/>
            </a:endParaRPr>
          </a:p>
          <a:p>
            <a:endParaRPr b="0" lang="sv-SE" sz="1800" spc="-1" strike="noStrike">
              <a:latin typeface="Arial"/>
            </a:endParaRPr>
          </a:p>
          <a:p>
            <a:r>
              <a:rPr b="0" lang="sv-SE" sz="1800" spc="-1" strike="noStrike" u="sng">
                <a:uFillTx/>
                <a:latin typeface="Microsoft YaHei Light"/>
              </a:rPr>
              <a:t>”</a:t>
            </a:r>
            <a:r>
              <a:rPr b="0" lang="sv-SE" sz="1800" spc="-1" strike="noStrike" u="sng">
                <a:uFillTx/>
                <a:latin typeface="Microsoft YaHei Light"/>
              </a:rPr>
              <a:t>oanständiga” teorier</a:t>
            </a:r>
            <a:r>
              <a:rPr b="0" lang="sv-SE" sz="1800" spc="-1" strike="noStrike" u="sng">
                <a:uFillTx/>
                <a:latin typeface="Microsoft YaHei Light"/>
              </a:rPr>
              <a:t>	</a:t>
            </a:r>
            <a:r>
              <a:rPr b="0" lang="sv-SE" sz="1800" spc="-1" strike="noStrike">
                <a:latin typeface="Microsoft YaHei Light"/>
              </a:rPr>
              <a:t>	</a:t>
            </a:r>
            <a:r>
              <a:rPr b="0" lang="sv-SE" sz="1800" spc="-1" strike="noStrike">
                <a:latin typeface="Microsoft YaHei Light"/>
              </a:rPr>
              <a:t>	</a:t>
            </a:r>
            <a:r>
              <a:rPr b="0" lang="sv-SE" sz="1800" spc="-1" strike="noStrike">
                <a:latin typeface="Microsoft YaHei Light"/>
              </a:rPr>
              <a:t>	</a:t>
            </a:r>
            <a:r>
              <a:rPr b="0" lang="sv-SE" sz="1800" spc="-1" strike="noStrike">
                <a:latin typeface="Microsoft YaHei Light"/>
              </a:rPr>
              <a:t>	</a:t>
            </a:r>
            <a:r>
              <a:rPr b="0" lang="sv-SE" sz="1800" spc="-1" strike="noStrike">
                <a:latin typeface="Microsoft YaHei Light"/>
              </a:rPr>
              <a:t>	</a:t>
            </a:r>
            <a:r>
              <a:rPr b="0" lang="sv-SE" sz="1800" spc="-1" strike="noStrike" u="sng">
                <a:uFillTx/>
                <a:latin typeface="Microsoft YaHei Light"/>
              </a:rPr>
              <a:t>”harmlösa” teorier</a:t>
            </a:r>
            <a:endParaRPr b="0" lang="sv-SE" sz="1800" spc="-1" strike="noStrike">
              <a:latin typeface="Arial"/>
            </a:endParaRPr>
          </a:p>
          <a:p>
            <a:r>
              <a:rPr b="0" lang="sv-SE" sz="1800" spc="-1" strike="noStrike">
                <a:latin typeface="Microsoft YaHei Light"/>
              </a:rPr>
              <a:t>- Förintelseförnekare</a:t>
            </a:r>
            <a:r>
              <a:rPr b="0" lang="sv-SE" sz="1800" spc="-1" strike="noStrike">
                <a:latin typeface="Microsoft YaHei Light"/>
              </a:rPr>
              <a:t>	</a:t>
            </a:r>
            <a:r>
              <a:rPr b="0" lang="sv-SE" sz="1800" spc="-1" strike="noStrike">
                <a:latin typeface="Microsoft YaHei Light"/>
              </a:rPr>
              <a:t>	</a:t>
            </a:r>
            <a:r>
              <a:rPr b="0" lang="sv-SE" sz="1800" spc="-1" strike="noStrike">
                <a:latin typeface="Microsoft YaHei Light"/>
              </a:rPr>
              <a:t>	</a:t>
            </a:r>
            <a:r>
              <a:rPr b="0" lang="sv-SE" sz="1800" spc="-1" strike="noStrike">
                <a:latin typeface="Microsoft YaHei Light"/>
              </a:rPr>
              <a:t>	</a:t>
            </a:r>
            <a:r>
              <a:rPr b="0" lang="sv-SE" sz="1800" spc="-1" strike="noStrike">
                <a:latin typeface="Microsoft YaHei Light"/>
              </a:rPr>
              <a:t>	</a:t>
            </a:r>
            <a:r>
              <a:rPr b="0" lang="sv-SE" sz="1800" spc="-1" strike="noStrike">
                <a:latin typeface="Microsoft YaHei Light"/>
              </a:rPr>
              <a:t>	</a:t>
            </a:r>
            <a:r>
              <a:rPr b="0" lang="sv-SE" sz="1800" spc="-1" strike="noStrike">
                <a:latin typeface="Microsoft YaHei Light"/>
              </a:rPr>
              <a:t>- Platt jord</a:t>
            </a:r>
            <a:endParaRPr b="0" lang="sv-SE" sz="1800" spc="-1" strike="noStrike">
              <a:latin typeface="Arial"/>
            </a:endParaRPr>
          </a:p>
          <a:p>
            <a:r>
              <a:rPr b="0" lang="sv-SE" sz="1800" spc="-1" strike="noStrike">
                <a:latin typeface="Microsoft YaHei Light"/>
              </a:rPr>
              <a:t>- Klimatskeptiker</a:t>
            </a:r>
            <a:r>
              <a:rPr b="0" lang="sv-SE" sz="1800" spc="-1" strike="noStrike">
                <a:latin typeface="Microsoft YaHei Light"/>
              </a:rPr>
              <a:t>	</a:t>
            </a:r>
            <a:r>
              <a:rPr b="0" lang="sv-SE" sz="1800" spc="-1" strike="noStrike">
                <a:latin typeface="Microsoft YaHei Light"/>
              </a:rPr>
              <a:t>	</a:t>
            </a:r>
            <a:r>
              <a:rPr b="0" lang="sv-SE" sz="1800" spc="-1" strike="noStrike">
                <a:latin typeface="Microsoft YaHei Light"/>
              </a:rPr>
              <a:t>	</a:t>
            </a:r>
            <a:r>
              <a:rPr b="0" lang="sv-SE" sz="1800" spc="-1" strike="noStrike">
                <a:latin typeface="Microsoft YaHei Light"/>
              </a:rPr>
              <a:t>	</a:t>
            </a:r>
            <a:r>
              <a:rPr b="0" lang="sv-SE" sz="1800" spc="-1" strike="noStrike">
                <a:latin typeface="Microsoft YaHei Light"/>
              </a:rPr>
              <a:t>	</a:t>
            </a:r>
            <a:r>
              <a:rPr b="0" lang="sv-SE" sz="1800" spc="-1" strike="noStrike">
                <a:latin typeface="Microsoft YaHei Light"/>
              </a:rPr>
              <a:t>	</a:t>
            </a:r>
            <a:r>
              <a:rPr b="0" lang="sv-SE" sz="1800" spc="-1" strike="noStrike">
                <a:latin typeface="Microsoft YaHei Light"/>
              </a:rPr>
              <a:t>	</a:t>
            </a:r>
            <a:r>
              <a:rPr b="0" lang="sv-SE" sz="1800" spc="-1" strike="noStrike">
                <a:latin typeface="Microsoft YaHei Light"/>
              </a:rPr>
              <a:t>- Månlandningsförnekare</a:t>
            </a:r>
            <a:endParaRPr b="0" lang="sv-SE" sz="1800" spc="-1" strike="noStrike">
              <a:latin typeface="Arial"/>
            </a:endParaRPr>
          </a:p>
          <a:p>
            <a:r>
              <a:rPr b="0" lang="sv-SE" sz="1800" spc="-1" strike="noStrike">
                <a:latin typeface="Microsoft YaHei Light"/>
              </a:rPr>
              <a:t>- QAnon</a:t>
            </a:r>
            <a:r>
              <a:rPr b="0" lang="sv-SE" sz="1800" spc="-1" strike="noStrike">
                <a:latin typeface="Microsoft YaHei Light"/>
              </a:rPr>
              <a:t>	</a:t>
            </a:r>
            <a:r>
              <a:rPr b="0" lang="sv-SE" sz="1800" spc="-1" strike="noStrike">
                <a:latin typeface="Microsoft YaHei Light"/>
              </a:rPr>
              <a:t>	</a:t>
            </a:r>
            <a:r>
              <a:rPr b="0" lang="sv-SE" sz="1800" spc="-1" strike="noStrike">
                <a:latin typeface="Microsoft YaHei Light"/>
              </a:rPr>
              <a:t>	</a:t>
            </a:r>
            <a:r>
              <a:rPr b="0" lang="sv-SE" sz="1800" spc="-1" strike="noStrike">
                <a:latin typeface="Microsoft YaHei Light"/>
              </a:rPr>
              <a:t>	</a:t>
            </a:r>
            <a:r>
              <a:rPr b="0" lang="sv-SE" sz="1800" spc="-1" strike="noStrike">
                <a:latin typeface="Microsoft YaHei Light"/>
              </a:rPr>
              <a:t>	</a:t>
            </a:r>
            <a:r>
              <a:rPr b="0" lang="sv-SE" sz="1800" spc="-1" strike="noStrike">
                <a:latin typeface="Microsoft YaHei Light"/>
              </a:rPr>
              <a:t>	</a:t>
            </a:r>
            <a:r>
              <a:rPr b="0" lang="sv-SE" sz="1800" spc="-1" strike="noStrike">
                <a:latin typeface="Microsoft YaHei Light"/>
              </a:rPr>
              <a:t>	</a:t>
            </a:r>
            <a:r>
              <a:rPr b="0" lang="sv-SE" sz="1800" spc="-1" strike="noStrike">
                <a:latin typeface="Microsoft YaHei Light"/>
              </a:rPr>
              <a:t>	</a:t>
            </a:r>
            <a:r>
              <a:rPr b="0" lang="sv-SE" sz="1800" spc="-1" strike="noStrike">
                <a:latin typeface="Microsoft YaHei Light"/>
              </a:rPr>
              <a:t>- Mordet JFK =&gt; CIA</a:t>
            </a:r>
            <a:endParaRPr b="0" lang="sv-SE" sz="1800" spc="-1" strike="noStrike">
              <a:latin typeface="Arial"/>
            </a:endParaRPr>
          </a:p>
          <a:p>
            <a:r>
              <a:rPr b="0" lang="sv-SE" sz="1800" spc="-1" strike="noStrike">
                <a:latin typeface="Microsoft YaHei Light"/>
              </a:rPr>
              <a:t>- Vetenskapsförakt </a:t>
            </a:r>
            <a:r>
              <a:rPr b="0" lang="sv-SE" sz="1400" spc="-1" strike="noStrike">
                <a:latin typeface="Microsoft YaHei Light"/>
              </a:rPr>
              <a:t>(sunt förnuft lika bra/bättre)</a:t>
            </a:r>
            <a:r>
              <a:rPr b="0" lang="sv-SE" sz="1800" spc="-1" strike="noStrike">
                <a:latin typeface="Microsoft YaHei Light"/>
              </a:rPr>
              <a:t>	</a:t>
            </a:r>
            <a:r>
              <a:rPr b="0" lang="sv-SE" sz="1800" spc="-1" strike="noStrike">
                <a:latin typeface="Microsoft YaHei Light"/>
              </a:rPr>
              <a:t>etc...</a:t>
            </a:r>
            <a:endParaRPr b="0" lang="sv-SE" sz="1800" spc="-1" strike="noStrike">
              <a:latin typeface="Arial"/>
            </a:endParaRPr>
          </a:p>
        </p:txBody>
      </p:sp>
    </p:spTree>
  </p:cSld>
  <mc:AlternateContent>
    <mc:Choice Requires="p14">
      <p:transition spd="slow" p14:dur="2000"/>
    </mc:Choice>
    <mc:Fallback>
      <p:transition spd="slow"/>
    </mc:Fallback>
  </mc:AlternateContent>
  <p:timing>
    <p:tnLst>
      <p:par>
        <p:cTn id="117" dur="indefinite" restart="never" nodeType="tmRoot">
          <p:childTnLst>
            <p:seq>
              <p:cTn id="118" dur="indefinite" nodeType="mainSeq">
                <p:childTnLst>
                  <p:par>
                    <p:cTn id="119" fill="hold">
                      <p:stCondLst>
                        <p:cond delay="indefinite"/>
                      </p:stCondLst>
                      <p:childTnLst>
                        <p:par>
                          <p:cTn id="120" fill="hold">
                            <p:stCondLst>
                              <p:cond delay="0"/>
                            </p:stCondLst>
                            <p:childTnLst>
                              <p:par>
                                <p:cTn id="121" nodeType="clickEffect" fill="hold" presetClass="entr" presetID="1">
                                  <p:stCondLst>
                                    <p:cond delay="0"/>
                                  </p:stCondLst>
                                  <p:childTnLst>
                                    <p:set>
                                      <p:cBhvr>
                                        <p:cTn id="122"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Vilka tror på konspirationsteorier?</a:t>
            </a:r>
            <a:endParaRPr b="0" lang="sv-SE" sz="3600" spc="-1" strike="noStrike">
              <a:latin typeface="Arial"/>
            </a:endParaRPr>
          </a:p>
        </p:txBody>
      </p:sp>
      <p:pic>
        <p:nvPicPr>
          <p:cNvPr id="161" name="" descr=""/>
          <p:cNvPicPr/>
          <p:nvPr/>
        </p:nvPicPr>
        <p:blipFill>
          <a:blip r:embed="rId1"/>
          <a:stretch/>
        </p:blipFill>
        <p:spPr>
          <a:xfrm>
            <a:off x="138240" y="0"/>
            <a:ext cx="761760" cy="761760"/>
          </a:xfrm>
          <a:prstGeom prst="rect">
            <a:avLst/>
          </a:prstGeom>
          <a:ln w="0">
            <a:noFill/>
          </a:ln>
        </p:spPr>
      </p:pic>
      <p:sp>
        <p:nvSpPr>
          <p:cNvPr id="162" name="TextShape 2"/>
          <p:cNvSpPr txBox="1"/>
          <p:nvPr/>
        </p:nvSpPr>
        <p:spPr>
          <a:xfrm>
            <a:off x="1080000" y="2340000"/>
            <a:ext cx="8460000" cy="928440"/>
          </a:xfrm>
          <a:prstGeom prst="rect">
            <a:avLst/>
          </a:prstGeom>
          <a:noFill/>
          <a:ln w="0">
            <a:noFill/>
          </a:ln>
        </p:spPr>
        <p:txBody>
          <a:bodyPr lIns="90000" rIns="90000" tIns="45000" bIns="45000">
            <a:noAutofit/>
          </a:bodyPr>
          <a:p>
            <a:r>
              <a:rPr b="0" lang="sv-SE" sz="2600" spc="-1" strike="noStrike">
                <a:latin typeface="Microsoft JhengHei UI Light"/>
              </a:rPr>
              <a:t>Vi återkommer till detta märkliga, till synes, samband.</a:t>
            </a:r>
            <a:endParaRPr b="0" lang="sv-SE" sz="26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...och återgår till Global Uppvärmning</a:t>
            </a:r>
            <a:endParaRPr b="0" lang="sv-SE" sz="3600" spc="-1" strike="noStrike">
              <a:latin typeface="Arial"/>
            </a:endParaRPr>
          </a:p>
        </p:txBody>
      </p:sp>
      <p:pic>
        <p:nvPicPr>
          <p:cNvPr id="164" name="" descr=""/>
          <p:cNvPicPr/>
          <p:nvPr/>
        </p:nvPicPr>
        <p:blipFill>
          <a:blip r:embed="rId1"/>
          <a:stretch/>
        </p:blipFill>
        <p:spPr>
          <a:xfrm>
            <a:off x="138240" y="0"/>
            <a:ext cx="761760" cy="761760"/>
          </a:xfrm>
          <a:prstGeom prst="rect">
            <a:avLst/>
          </a:prstGeom>
          <a:ln w="0">
            <a:noFill/>
          </a:ln>
        </p:spPr>
      </p:pic>
      <p:sp>
        <p:nvSpPr>
          <p:cNvPr id="165" name="TextShape 2"/>
          <p:cNvSpPr txBox="1"/>
          <p:nvPr/>
        </p:nvSpPr>
        <p:spPr>
          <a:xfrm>
            <a:off x="1080000" y="1440000"/>
            <a:ext cx="7920000" cy="720000"/>
          </a:xfrm>
          <a:prstGeom prst="rect">
            <a:avLst/>
          </a:prstGeom>
          <a:noFill/>
          <a:ln w="0">
            <a:noFill/>
          </a:ln>
        </p:spPr>
        <p:txBody>
          <a:bodyPr lIns="90000" rIns="90000" tIns="45000" bIns="45000">
            <a:noAutofit/>
          </a:bodyPr>
          <a:p>
            <a:r>
              <a:rPr b="0" lang="sv-SE" sz="1800" spc="-1" strike="noStrike">
                <a:latin typeface="Microsoft JhengHei Light"/>
              </a:rPr>
              <a:t>Hur kan de modeller som forskningen skapat förutspå att vi skulle ha en Global Uppvärmning orsakad av människan när:</a:t>
            </a:r>
            <a:endParaRPr b="0" lang="sv-SE" sz="1800" spc="-1" strike="noStrike">
              <a:latin typeface="Arial"/>
            </a:endParaRPr>
          </a:p>
        </p:txBody>
      </p:sp>
      <p:sp>
        <p:nvSpPr>
          <p:cNvPr id="166" name="TextShape 3"/>
          <p:cNvSpPr txBox="1"/>
          <p:nvPr/>
        </p:nvSpPr>
        <p:spPr>
          <a:xfrm>
            <a:off x="1067400" y="3411360"/>
            <a:ext cx="7920000" cy="393840"/>
          </a:xfrm>
          <a:prstGeom prst="rect">
            <a:avLst/>
          </a:prstGeom>
          <a:noFill/>
          <a:ln w="0">
            <a:noFill/>
          </a:ln>
        </p:spPr>
        <p:txBody>
          <a:bodyPr lIns="90000" rIns="90000" tIns="45000" bIns="45000">
            <a:noAutofit/>
          </a:bodyPr>
          <a:p>
            <a:pPr>
              <a:lnSpc>
                <a:spcPts val="1001"/>
              </a:lnSpc>
            </a:pPr>
            <a:r>
              <a:rPr b="1" lang="sv-SE" sz="1800" spc="-1" strike="noStrike">
                <a:latin typeface="Microsoft JhengHei Light"/>
              </a:rPr>
              <a:t>..samma modeller har tidigare visat sig vara fel</a:t>
            </a:r>
            <a:endParaRPr b="0" lang="sv-SE" sz="1800" spc="-1" strike="noStrike">
              <a:latin typeface="Arial"/>
            </a:endParaRPr>
          </a:p>
        </p:txBody>
      </p:sp>
      <p:sp>
        <p:nvSpPr>
          <p:cNvPr id="167" name="TextShape 4"/>
          <p:cNvSpPr txBox="1"/>
          <p:nvPr/>
        </p:nvSpPr>
        <p:spPr>
          <a:xfrm>
            <a:off x="1067400" y="2504880"/>
            <a:ext cx="7920000" cy="393840"/>
          </a:xfrm>
          <a:prstGeom prst="rect">
            <a:avLst/>
          </a:prstGeom>
          <a:noFill/>
          <a:ln w="0">
            <a:noFill/>
          </a:ln>
        </p:spPr>
        <p:txBody>
          <a:bodyPr lIns="90000" rIns="90000" tIns="45000" bIns="45000">
            <a:noAutofit/>
          </a:bodyPr>
          <a:p>
            <a:pPr>
              <a:lnSpc>
                <a:spcPct val="100000"/>
              </a:lnSpc>
            </a:pPr>
            <a:r>
              <a:rPr b="1" lang="sv-SE" sz="1800" spc="-1" strike="noStrike">
                <a:latin typeface="Microsoft JhengHei Light"/>
              </a:rPr>
              <a:t>..den kallaste temperaturen som någonsin registrerats, mättes år 2017.</a:t>
            </a:r>
            <a:endParaRPr b="0" lang="sv-SE" sz="1800" spc="-1" strike="noStrike">
              <a:latin typeface="Arial"/>
            </a:endParaRPr>
          </a:p>
        </p:txBody>
      </p:sp>
      <p:sp>
        <p:nvSpPr>
          <p:cNvPr id="168" name="TextShape 5"/>
          <p:cNvSpPr txBox="1"/>
          <p:nvPr/>
        </p:nvSpPr>
        <p:spPr>
          <a:xfrm>
            <a:off x="1067400" y="2970000"/>
            <a:ext cx="7920000" cy="393840"/>
          </a:xfrm>
          <a:prstGeom prst="rect">
            <a:avLst/>
          </a:prstGeom>
          <a:noFill/>
          <a:ln w="0">
            <a:noFill/>
          </a:ln>
        </p:spPr>
        <p:txBody>
          <a:bodyPr lIns="90000" rIns="90000" tIns="45000" bIns="45000">
            <a:noAutofit/>
          </a:bodyPr>
          <a:p>
            <a:r>
              <a:rPr b="1" lang="sv-SE" sz="1800" spc="-1" strike="noStrike">
                <a:solidFill>
                  <a:srgbClr val="000000"/>
                </a:solidFill>
                <a:latin typeface="Microsoft JhengHei Light"/>
                <a:ea typeface="Microsoft YaHei"/>
              </a:rPr>
              <a:t>..det varmaste året någonsin uppmättes år 1937?</a:t>
            </a:r>
            <a:endParaRPr b="0" lang="sv-SE" sz="1800" spc="-1" strike="noStrike">
              <a:latin typeface="Arial"/>
            </a:endParaRPr>
          </a:p>
        </p:txBody>
      </p:sp>
      <p:sp>
        <p:nvSpPr>
          <p:cNvPr id="169" name="TextShape 6"/>
          <p:cNvSpPr txBox="1"/>
          <p:nvPr/>
        </p:nvSpPr>
        <p:spPr>
          <a:xfrm>
            <a:off x="1080000" y="4140000"/>
            <a:ext cx="7920000" cy="697320"/>
          </a:xfrm>
          <a:prstGeom prst="rect">
            <a:avLst/>
          </a:prstGeom>
          <a:noFill/>
          <a:ln w="0">
            <a:noFill/>
          </a:ln>
        </p:spPr>
        <p:txBody>
          <a:bodyPr lIns="90000" rIns="90000" tIns="45000" bIns="45000">
            <a:noAutofit/>
          </a:bodyPr>
          <a:p>
            <a:pPr>
              <a:lnSpc>
                <a:spcPts val="1001"/>
              </a:lnSpc>
            </a:pPr>
            <a:r>
              <a:rPr b="1" lang="sv-SE" sz="1800" spc="-1" strike="noStrike">
                <a:latin typeface="Microsoft JhengHei Light"/>
              </a:rPr>
              <a:t>..både koldioxidhalter och Globala medeltemperaturer har varit </a:t>
            </a:r>
            <a:r>
              <a:rPr b="1" lang="sv-SE" sz="1800" spc="-1" strike="noStrike">
                <a:latin typeface="Microsoft JhengHei Light"/>
              </a:rPr>
              <a:t>mycket</a:t>
            </a:r>
            <a:endParaRPr b="0" lang="sv-SE" sz="1800" spc="-1" strike="noStrike">
              <a:latin typeface="Arial"/>
            </a:endParaRPr>
          </a:p>
          <a:p>
            <a:r>
              <a:rPr b="1" lang="sv-SE" sz="1800" spc="-1" strike="noStrike">
                <a:latin typeface="Microsoft JhengHei Light"/>
              </a:rPr>
              <a:t>högre tidigare i jordens historia =&gt; Detta är normalt!</a:t>
            </a:r>
            <a:endParaRPr b="0" lang="sv-SE" sz="1800" spc="-1" strike="noStrike">
              <a:latin typeface="Arial"/>
            </a:endParaRPr>
          </a:p>
        </p:txBody>
      </p:sp>
      <p:sp>
        <p:nvSpPr>
          <p:cNvPr id="170" name="TextShape 7"/>
          <p:cNvSpPr txBox="1"/>
          <p:nvPr/>
        </p:nvSpPr>
        <p:spPr>
          <a:xfrm>
            <a:off x="1080000" y="5006160"/>
            <a:ext cx="7920000" cy="393840"/>
          </a:xfrm>
          <a:prstGeom prst="rect">
            <a:avLst/>
          </a:prstGeom>
          <a:noFill/>
          <a:ln w="0">
            <a:noFill/>
          </a:ln>
        </p:spPr>
        <p:txBody>
          <a:bodyPr lIns="90000" rIns="90000" tIns="45000" bIns="45000">
            <a:noAutofit/>
          </a:bodyPr>
          <a:p>
            <a:r>
              <a:rPr b="1" lang="sv-SE" sz="1800" spc="-1" strike="noStrike">
                <a:latin typeface="Microsoft JhengHei Light"/>
                <a:ea typeface="Microsoft YaHei"/>
              </a:rPr>
              <a:t>..istäcken växer i Polarområdena, inte smälter!</a:t>
            </a:r>
            <a:endParaRPr b="0" lang="sv-SE" sz="1800" spc="-1" strike="noStrike">
              <a:latin typeface="Arial"/>
            </a:endParaRPr>
          </a:p>
        </p:txBody>
      </p:sp>
      <p:sp>
        <p:nvSpPr>
          <p:cNvPr id="171" name="TextShape 8"/>
          <p:cNvSpPr txBox="1"/>
          <p:nvPr/>
        </p:nvSpPr>
        <p:spPr>
          <a:xfrm>
            <a:off x="7020000" y="4860000"/>
            <a:ext cx="2880000" cy="697320"/>
          </a:xfrm>
          <a:prstGeom prst="rect">
            <a:avLst/>
          </a:prstGeom>
          <a:noFill/>
          <a:ln w="0">
            <a:solidFill>
              <a:srgbClr val="000000"/>
            </a:solidFill>
          </a:ln>
        </p:spPr>
        <p:txBody>
          <a:bodyPr lIns="90000" rIns="90000" tIns="45000" bIns="45000">
            <a:noAutofit/>
          </a:bodyPr>
          <a:p>
            <a:r>
              <a:rPr b="0" lang="sv-SE" sz="1800" spc="-1" strike="noStrike">
                <a:latin typeface="Microsoft JhengHei Light"/>
              </a:rPr>
              <a:t>Några argument från s.k.</a:t>
            </a:r>
            <a:endParaRPr b="0" lang="sv-SE" sz="1800" spc="-1" strike="noStrike">
              <a:latin typeface="Arial"/>
            </a:endParaRPr>
          </a:p>
          <a:p>
            <a:r>
              <a:rPr b="0" lang="sv-SE" sz="1800" spc="-1" strike="noStrike">
                <a:latin typeface="Microsoft JhengHei Light"/>
              </a:rPr>
              <a:t>”</a:t>
            </a:r>
            <a:r>
              <a:rPr b="0" lang="sv-SE" sz="1800" spc="-1" strike="noStrike">
                <a:latin typeface="Microsoft JhengHei Light"/>
              </a:rPr>
              <a:t>Klimatskeptiker  ”</a:t>
            </a:r>
            <a:endParaRPr b="0" lang="sv-SE" sz="1800" spc="-1" strike="noStrike">
              <a:latin typeface="Arial"/>
            </a:endParaRPr>
          </a:p>
        </p:txBody>
      </p:sp>
    </p:spTree>
  </p:cSld>
  <mc:AlternateContent>
    <mc:Choice Requires="p14">
      <p:transition spd="slow" p14:dur="2000"/>
    </mc:Choice>
    <mc:Fallback>
      <p:transition spd="slow"/>
    </mc:Fallback>
  </mc:AlternateContent>
  <p:timing>
    <p:tnLst>
      <p:par>
        <p:cTn id="123" dur="indefinite" restart="never" nodeType="tmRoot">
          <p:childTnLst>
            <p:seq>
              <p:cTn id="124" dur="indefinite" nodeType="mainSeq">
                <p:childTnLst>
                  <p:par>
                    <p:cTn id="125" fill="hold">
                      <p:stCondLst>
                        <p:cond delay="indefinite"/>
                      </p:stCondLst>
                      <p:childTnLst>
                        <p:par>
                          <p:cTn id="126" fill="hold">
                            <p:stCondLst>
                              <p:cond delay="0"/>
                            </p:stCondLst>
                            <p:childTnLst>
                              <p:par>
                                <p:cTn id="127" nodeType="clickEffect" fill="hold" presetClass="entr" presetID="1">
                                  <p:stCondLst>
                                    <p:cond delay="0"/>
                                  </p:stCondLst>
                                  <p:childTnLst>
                                    <p:set>
                                      <p:cBhvr>
                                        <p:cTn id="128"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nodeType="clickEffect" fill="hold" presetClass="entr" presetID="1">
                                  <p:stCondLst>
                                    <p:cond delay="0"/>
                                  </p:stCondLst>
                                  <p:childTnLst>
                                    <p:set>
                                      <p:cBhvr>
                                        <p:cTn id="132" dur="1" fill="hold">
                                          <p:stCondLst>
                                            <p:cond delay="0"/>
                                          </p:stCondLst>
                                        </p:cTn>
                                        <p:tgtEl>
                                          <p:spTgt spid="168">
                                            <p:txEl>
                                              <p:pRg st="0" end="0"/>
                                            </p:txEl>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nodeType="clickEffect" fill="hold" presetClass="entr" presetID="1">
                                  <p:stCondLst>
                                    <p:cond delay="0"/>
                                  </p:stCondLst>
                                  <p:childTnLst>
                                    <p:set>
                                      <p:cBhvr>
                                        <p:cTn id="136"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nodeType="clickEffect" fill="hold" presetClass="entr" presetID="1">
                                  <p:stCondLst>
                                    <p:cond delay="0"/>
                                  </p:stCondLst>
                                  <p:childTnLst>
                                    <p:set>
                                      <p:cBhvr>
                                        <p:cTn id="140" dur="1" fill="hold">
                                          <p:stCondLst>
                                            <p:cond delay="0"/>
                                          </p:stCondLst>
                                        </p:cTn>
                                        <p:tgtEl>
                                          <p:spTgt spid="169">
                                            <p:txEl>
                                              <p:pRg st="0" end="0"/>
                                            </p:txEl>
                                          </p:spTgt>
                                        </p:tgtEl>
                                        <p:attrNameLst>
                                          <p:attrName>style.visibility</p:attrName>
                                        </p:attrNameLst>
                                      </p:cBhvr>
                                      <p:to>
                                        <p:strVal val="visible"/>
                                      </p:to>
                                    </p:set>
                                  </p:childTnLst>
                                </p:cTn>
                              </p:par>
                              <p:par>
                                <p:cTn id="141" nodeType="withEffect" fill="hold" presetClass="entr" presetID="1">
                                  <p:stCondLst>
                                    <p:cond delay="0"/>
                                  </p:stCondLst>
                                  <p:childTnLst>
                                    <p:set>
                                      <p:cBhvr>
                                        <p:cTn id="142" dur="1" fill="hold">
                                          <p:stCondLst>
                                            <p:cond delay="0"/>
                                          </p:stCondLst>
                                        </p:cTn>
                                        <p:tgtEl>
                                          <p:spTgt spid="169">
                                            <p:txEl>
                                              <p:pRg st="1" end="1"/>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nodeType="clickEffect" fill="hold" presetClass="entr" presetID="1">
                                  <p:stCondLst>
                                    <p:cond delay="0"/>
                                  </p:stCondLst>
                                  <p:childTnLst>
                                    <p:set>
                                      <p:cBhvr>
                                        <p:cTn id="146" dur="1" fill="hold">
                                          <p:stCondLst>
                                            <p:cond delay="0"/>
                                          </p:stCondLst>
                                        </p:cTn>
                                        <p:tgtEl>
                                          <p:spTgt spid="170">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4400" spc="-1" strike="noStrike">
                <a:latin typeface="Microsoft YaHei UI Light"/>
              </a:rPr>
              <a:t>Global Uppvärmning?</a:t>
            </a:r>
            <a:endParaRPr b="0" lang="sv-SE" sz="4400" spc="-1" strike="noStrike">
              <a:latin typeface="Arial"/>
            </a:endParaRPr>
          </a:p>
        </p:txBody>
      </p:sp>
      <p:pic>
        <p:nvPicPr>
          <p:cNvPr id="44" name="" descr=""/>
          <p:cNvPicPr/>
          <p:nvPr/>
        </p:nvPicPr>
        <p:blipFill>
          <a:blip r:embed="rId1"/>
          <a:stretch/>
        </p:blipFill>
        <p:spPr>
          <a:xfrm>
            <a:off x="138240" y="0"/>
            <a:ext cx="761760" cy="761760"/>
          </a:xfrm>
          <a:prstGeom prst="rect">
            <a:avLst/>
          </a:prstGeom>
          <a:ln w="0">
            <a:noFill/>
          </a:ln>
        </p:spPr>
      </p:pic>
      <p:sp>
        <p:nvSpPr>
          <p:cNvPr id="45" name="TextShape 2"/>
          <p:cNvSpPr txBox="1"/>
          <p:nvPr/>
        </p:nvSpPr>
        <p:spPr>
          <a:xfrm>
            <a:off x="540000" y="1557720"/>
            <a:ext cx="9180000" cy="422280"/>
          </a:xfrm>
          <a:prstGeom prst="rect">
            <a:avLst/>
          </a:prstGeom>
          <a:noFill/>
          <a:ln w="0">
            <a:noFill/>
          </a:ln>
        </p:spPr>
        <p:txBody>
          <a:bodyPr lIns="90000" rIns="90000" tIns="45000" bIns="45000">
            <a:noAutofit/>
          </a:bodyPr>
          <a:p>
            <a:r>
              <a:rPr b="0" lang="sv-SE" sz="1800" spc="-1" strike="noStrike">
                <a:latin typeface="Microsoft JhengHei UI Light"/>
              </a:rPr>
              <a:t>Upplever jorden just nu det som allmänt brukar kallas Global Uppvärmning?</a:t>
            </a:r>
            <a:endParaRPr b="0" lang="sv-SE" sz="1800" spc="-1" strike="noStrike">
              <a:latin typeface="Arial"/>
            </a:endParaRPr>
          </a:p>
        </p:txBody>
      </p:sp>
      <p:graphicFrame>
        <p:nvGraphicFramePr>
          <p:cNvPr id="46" name=""/>
          <p:cNvGraphicFramePr/>
          <p:nvPr/>
        </p:nvGraphicFramePr>
        <p:xfrm>
          <a:off x="540000" y="2688840"/>
          <a:ext cx="4140000" cy="2711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7" name=""/>
          <p:cNvGraphicFramePr/>
          <p:nvPr/>
        </p:nvGraphicFramePr>
        <p:xfrm>
          <a:off x="5580000" y="2700000"/>
          <a:ext cx="4140000" cy="2711160"/>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Shape 3"/>
          <p:cNvSpPr txBox="1"/>
          <p:nvPr/>
        </p:nvSpPr>
        <p:spPr>
          <a:xfrm>
            <a:off x="1620000" y="2520000"/>
            <a:ext cx="1260000" cy="360000"/>
          </a:xfrm>
          <a:prstGeom prst="rect">
            <a:avLst/>
          </a:prstGeom>
          <a:noFill/>
          <a:ln w="0">
            <a:noFill/>
          </a:ln>
        </p:spPr>
        <p:txBody>
          <a:bodyPr lIns="90000" rIns="90000" tIns="45000" bIns="45000">
            <a:noAutofit/>
          </a:bodyPr>
          <a:p>
            <a:r>
              <a:rPr b="0" lang="sv-SE" sz="1800" spc="-1" strike="noStrike">
                <a:latin typeface="Arial"/>
              </a:rPr>
              <a:t>EUROPA</a:t>
            </a:r>
            <a:endParaRPr b="0" lang="sv-SE" sz="1800" spc="-1" strike="noStrike">
              <a:latin typeface="Arial"/>
            </a:endParaRPr>
          </a:p>
        </p:txBody>
      </p:sp>
      <p:sp>
        <p:nvSpPr>
          <p:cNvPr id="49" name="TextShape 4"/>
          <p:cNvSpPr txBox="1"/>
          <p:nvPr/>
        </p:nvSpPr>
        <p:spPr>
          <a:xfrm>
            <a:off x="6840000" y="2520000"/>
            <a:ext cx="720000" cy="360000"/>
          </a:xfrm>
          <a:prstGeom prst="rect">
            <a:avLst/>
          </a:prstGeom>
          <a:noFill/>
          <a:ln w="0">
            <a:noFill/>
          </a:ln>
        </p:spPr>
        <p:txBody>
          <a:bodyPr lIns="90000" rIns="90000" tIns="45000" bIns="45000">
            <a:noAutofit/>
          </a:bodyPr>
          <a:p>
            <a:r>
              <a:rPr b="0" lang="sv-SE" sz="1800" spc="-1" strike="noStrike">
                <a:latin typeface="Arial"/>
              </a:rPr>
              <a:t>USA</a:t>
            </a:r>
            <a:endParaRPr b="0" lang="sv-SE" sz="1800" spc="-1" strike="noStrike">
              <a:latin typeface="Arial"/>
            </a:endParaRPr>
          </a:p>
        </p:txBody>
      </p:sp>
      <p:sp>
        <p:nvSpPr>
          <p:cNvPr id="50" name="TextShape 5"/>
          <p:cNvSpPr txBox="1"/>
          <p:nvPr/>
        </p:nvSpPr>
        <p:spPr>
          <a:xfrm>
            <a:off x="3600000" y="5220000"/>
            <a:ext cx="1980000" cy="346320"/>
          </a:xfrm>
          <a:prstGeom prst="rect">
            <a:avLst/>
          </a:prstGeom>
          <a:noFill/>
          <a:ln w="0">
            <a:noFill/>
          </a:ln>
        </p:spPr>
        <p:txBody>
          <a:bodyPr lIns="90000" rIns="90000" tIns="45000" bIns="45000">
            <a:noAutofit/>
          </a:bodyPr>
          <a:p>
            <a:r>
              <a:rPr b="0" lang="sv-SE" sz="1800" spc="-1" strike="noStrike">
                <a:latin typeface="Arial"/>
              </a:rPr>
              <a:t>Siffror från 2017. </a:t>
            </a:r>
            <a:endParaRPr b="0" lang="sv-SE" sz="18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50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500"/>
                                  </p:stCondLst>
                                  <p:childTnLst>
                                    <p:set>
                                      <p:cBhvr>
                                        <p:cTn id="10" dur="1" fill="hold">
                                          <p:stCondLst>
                                            <p:cond delay="0"/>
                                          </p:stCondLst>
                                        </p:cTn>
                                        <p:tgtEl>
                                          <p:spTgt spid="46"/>
                                        </p:tgtEl>
                                        <p:attrNameLst>
                                          <p:attrName>style.visibility</p:attrName>
                                        </p:attrNameLst>
                                      </p:cBhvr>
                                      <p:to>
                                        <p:strVal val="visible"/>
                                      </p:to>
                                    </p:set>
                                  </p:childTnLst>
                                </p:cTn>
                              </p:par>
                              <p:par>
                                <p:cTn id="11" nodeType="withEffect" fill="hold" presetClass="entr" presetID="1">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1">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nodeType="withEffect" fill="hold" presetClass="entr" presetID="1">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childTnLst>
                                </p:cTn>
                              </p:par>
                              <p:par>
                                <p:cTn id="19" nodeType="withEffect" fill="hold" presetClass="entr" presetID="1">
                                  <p:stCondLst>
                                    <p:cond delay="0"/>
                                  </p:stCondLst>
                                  <p:childTnLst>
                                    <p:set>
                                      <p:cBhvr>
                                        <p:cTn id="20"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Är Global Uppvärmning sant?</a:t>
            </a:r>
            <a:endParaRPr b="0" lang="sv-SE" sz="3600" spc="-1" strike="noStrike">
              <a:latin typeface="Arial"/>
            </a:endParaRPr>
          </a:p>
        </p:txBody>
      </p:sp>
      <p:pic>
        <p:nvPicPr>
          <p:cNvPr id="173" name="" descr=""/>
          <p:cNvPicPr/>
          <p:nvPr/>
        </p:nvPicPr>
        <p:blipFill>
          <a:blip r:embed="rId1"/>
          <a:stretch/>
        </p:blipFill>
        <p:spPr>
          <a:xfrm>
            <a:off x="138240" y="0"/>
            <a:ext cx="761760" cy="761760"/>
          </a:xfrm>
          <a:prstGeom prst="rect">
            <a:avLst/>
          </a:prstGeom>
          <a:ln w="0">
            <a:noFill/>
          </a:ln>
        </p:spPr>
      </p:pic>
      <p:sp>
        <p:nvSpPr>
          <p:cNvPr id="174" name="TextShape 2"/>
          <p:cNvSpPr txBox="1"/>
          <p:nvPr/>
        </p:nvSpPr>
        <p:spPr>
          <a:xfrm>
            <a:off x="1080000" y="1440000"/>
            <a:ext cx="7920000" cy="2518200"/>
          </a:xfrm>
          <a:prstGeom prst="rect">
            <a:avLst/>
          </a:prstGeom>
          <a:noFill/>
          <a:ln w="0">
            <a:noFill/>
          </a:ln>
        </p:spPr>
        <p:txBody>
          <a:bodyPr lIns="90000" rIns="90000" tIns="45000" bIns="45000">
            <a:noAutofit/>
          </a:bodyPr>
          <a:p>
            <a:endParaRPr b="0" lang="sv-SE" sz="1800" spc="-1" strike="noStrike">
              <a:latin typeface="Arial"/>
            </a:endParaRPr>
          </a:p>
          <a:p>
            <a:endParaRPr b="0" lang="sv-SE" sz="1800" spc="-1" strike="noStrike">
              <a:latin typeface="Arial"/>
            </a:endParaRPr>
          </a:p>
          <a:p>
            <a:r>
              <a:rPr b="1" lang="sv-SE" sz="1800" spc="-1" strike="noStrike">
                <a:latin typeface="Microsoft JhengHei Light"/>
              </a:rPr>
              <a:t>-</a:t>
            </a:r>
            <a:r>
              <a:rPr b="1" lang="sv-SE" sz="1800" spc="-1" strike="noStrike">
                <a:latin typeface="Microsoft JhengHei Light"/>
              </a:rPr>
              <a:t>	</a:t>
            </a:r>
            <a:r>
              <a:rPr b="1" lang="sv-SE" sz="1800" spc="-1" strike="noStrike">
                <a:latin typeface="Microsoft JhengHei Light"/>
              </a:rPr>
              <a:t>..den kallaste temperaturen som någonsin registrerats, mättes år 2017.</a:t>
            </a:r>
            <a:endParaRPr b="0" lang="sv-SE" sz="1800" spc="-1" strike="noStrike">
              <a:latin typeface="Arial"/>
            </a:endParaRPr>
          </a:p>
          <a:p>
            <a:r>
              <a:rPr b="1" lang="sv-SE" sz="1800" spc="-1" strike="noStrike">
                <a:latin typeface="Microsoft JhengHei Light"/>
              </a:rPr>
              <a:t>-</a:t>
            </a:r>
            <a:r>
              <a:rPr b="1" lang="sv-SE" sz="1800" spc="-1" strike="noStrike">
                <a:latin typeface="Microsoft JhengHei Light"/>
              </a:rPr>
              <a:t>	</a:t>
            </a:r>
            <a:r>
              <a:rPr b="1" lang="sv-SE" sz="1800" spc="-1" strike="noStrike">
                <a:latin typeface="Microsoft JhengHei Light"/>
              </a:rPr>
              <a:t>..det varmaste året någonsin uppmättes år 1937?</a:t>
            </a:r>
            <a:endParaRPr b="0" lang="sv-SE" sz="1800" spc="-1" strike="noStrike">
              <a:latin typeface="Arial"/>
            </a:endParaRPr>
          </a:p>
          <a:p>
            <a:r>
              <a:rPr b="1" lang="sv-SE" sz="1800" spc="-1" strike="noStrike">
                <a:latin typeface="Microsoft JhengHei Light"/>
              </a:rPr>
              <a:t>-</a:t>
            </a:r>
            <a:r>
              <a:rPr b="1" lang="sv-SE" sz="1800" spc="-1" strike="noStrike">
                <a:latin typeface="Microsoft JhengHei Light"/>
              </a:rPr>
              <a:t>	</a:t>
            </a:r>
            <a:r>
              <a:rPr b="1" lang="sv-SE" sz="1800" spc="-1" strike="noStrike">
                <a:latin typeface="Microsoft JhengHei Light"/>
              </a:rPr>
              <a:t>..samma modeller har tidigare visat sig vara fel.</a:t>
            </a:r>
            <a:endParaRPr b="0" lang="sv-SE" sz="1800" spc="-1" strike="noStrike">
              <a:latin typeface="Arial"/>
            </a:endParaRPr>
          </a:p>
          <a:p>
            <a:r>
              <a:rPr b="1" lang="sv-SE" sz="1800" spc="-1" strike="noStrike">
                <a:latin typeface="Microsoft JhengHei Light"/>
              </a:rPr>
              <a:t>-</a:t>
            </a:r>
            <a:r>
              <a:rPr b="1" lang="sv-SE" sz="1800" spc="-1" strike="noStrike">
                <a:latin typeface="Microsoft JhengHei Light"/>
              </a:rPr>
              <a:t>	</a:t>
            </a:r>
            <a:r>
              <a:rPr b="1" lang="sv-SE" sz="1800" spc="-1" strike="noStrike">
                <a:latin typeface="Microsoft JhengHei Light"/>
              </a:rPr>
              <a:t>..både koldioxidhalter och Globala medeltemperaturer har varit </a:t>
            </a:r>
            <a:r>
              <a:rPr b="1" i="1" lang="sv-SE" sz="1800" spc="-1" strike="noStrike">
                <a:latin typeface="Microsoft JhengHei Light"/>
              </a:rPr>
              <a:t>mycket</a:t>
            </a:r>
            <a:endParaRPr b="0" lang="sv-SE" sz="1800" spc="-1" strike="noStrike">
              <a:latin typeface="Arial"/>
            </a:endParaRPr>
          </a:p>
          <a:p>
            <a:r>
              <a:rPr b="1" lang="sv-SE" sz="1800" spc="-1" strike="noStrike">
                <a:latin typeface="Microsoft JhengHei Light"/>
              </a:rPr>
              <a:t>	</a:t>
            </a:r>
            <a:r>
              <a:rPr b="1" lang="sv-SE" sz="1800" spc="-1" strike="noStrike">
                <a:latin typeface="Microsoft JhengHei Light"/>
              </a:rPr>
              <a:t>  </a:t>
            </a:r>
            <a:r>
              <a:rPr b="1" lang="sv-SE" sz="1800" spc="-1" strike="noStrike">
                <a:latin typeface="Microsoft JhengHei Light"/>
              </a:rPr>
              <a:t>högre tidigare i jordens historia =&gt; Detta är normalt!</a:t>
            </a:r>
            <a:endParaRPr b="0" lang="sv-SE" sz="1800" spc="-1" strike="noStrike">
              <a:latin typeface="Arial"/>
            </a:endParaRPr>
          </a:p>
          <a:p>
            <a:r>
              <a:rPr b="1" lang="sv-SE" sz="1800" spc="-1" strike="noStrike">
                <a:latin typeface="Microsoft JhengHei Light"/>
              </a:rPr>
              <a:t>-</a:t>
            </a:r>
            <a:r>
              <a:rPr b="1" lang="sv-SE" sz="1800" spc="-1" strike="noStrike">
                <a:latin typeface="Microsoft JhengHei Light"/>
              </a:rPr>
              <a:t>	</a:t>
            </a:r>
            <a:r>
              <a:rPr b="1" lang="sv-SE" sz="1800" spc="-1" strike="noStrike">
                <a:latin typeface="Microsoft JhengHei Light"/>
              </a:rPr>
              <a:t>..istäcken växer i Polarområdena, inte smälter!</a:t>
            </a:r>
            <a:endParaRPr b="0" lang="sv-SE" sz="1800" spc="-1" strike="noStrike">
              <a:latin typeface="Arial"/>
            </a:endParaRPr>
          </a:p>
        </p:txBody>
      </p:sp>
      <p:sp>
        <p:nvSpPr>
          <p:cNvPr id="175" name="TextShape 3"/>
          <p:cNvSpPr txBox="1"/>
          <p:nvPr/>
        </p:nvSpPr>
        <p:spPr>
          <a:xfrm>
            <a:off x="1800000" y="4873680"/>
            <a:ext cx="5040000" cy="393840"/>
          </a:xfrm>
          <a:prstGeom prst="rect">
            <a:avLst/>
          </a:prstGeom>
          <a:noFill/>
          <a:ln w="0">
            <a:noFill/>
          </a:ln>
        </p:spPr>
        <p:txBody>
          <a:bodyPr lIns="90000" rIns="90000" tIns="45000" bIns="45000">
            <a:noAutofit/>
          </a:bodyPr>
          <a:p>
            <a:r>
              <a:rPr b="1" lang="sv-SE" sz="1800" spc="-1" strike="noStrike">
                <a:latin typeface="Microsoft JhengHei Light"/>
              </a:rPr>
              <a:t>Detta låter ju konstigt...stämmer det verkligen?</a:t>
            </a:r>
            <a:endParaRPr b="0" lang="sv-SE" sz="1800" spc="-1" strike="noStrike">
              <a:latin typeface="Arial"/>
            </a:endParaRPr>
          </a:p>
        </p:txBody>
      </p:sp>
    </p:spTree>
  </p:cSld>
  <mc:AlternateContent>
    <mc:Choice Requires="p14">
      <p:transition spd="slow" p14:dur="2000"/>
    </mc:Choice>
    <mc:Fallback>
      <p:transition spd="slow"/>
    </mc:Fallback>
  </mc:AlternateContent>
  <p:timing>
    <p:tnLst>
      <p:par>
        <p:cTn id="147" dur="indefinite" restart="never" nodeType="tmRoot">
          <p:childTnLst>
            <p:seq>
              <p:cTn id="148" dur="indefinite" nodeType="mainSeq">
                <p:childTnLst>
                  <p:par>
                    <p:cTn id="149" fill="hold">
                      <p:stCondLst>
                        <p:cond delay="indefinite"/>
                      </p:stCondLst>
                      <p:childTnLst>
                        <p:par>
                          <p:cTn id="150" fill="hold">
                            <p:stCondLst>
                              <p:cond delay="0"/>
                            </p:stCondLst>
                            <p:childTnLst>
                              <p:par>
                                <p:cTn id="151" nodeType="clickEffect" fill="hold" presetClass="entr" presetID="1">
                                  <p:stCondLst>
                                    <p:cond delay="0"/>
                                  </p:stCondLst>
                                  <p:childTnLst>
                                    <p:set>
                                      <p:cBhvr>
                                        <p:cTn id="152" dur="1" fill="hold">
                                          <p:stCondLst>
                                            <p:cond delay="0"/>
                                          </p:stCondLst>
                                        </p:cTn>
                                        <p:tgtEl>
                                          <p:spTgt spid="175">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Är Global Uppvärmning sant?</a:t>
            </a:r>
            <a:endParaRPr b="0" lang="sv-SE" sz="3600" spc="-1" strike="noStrike">
              <a:latin typeface="Arial"/>
            </a:endParaRPr>
          </a:p>
        </p:txBody>
      </p:sp>
      <p:pic>
        <p:nvPicPr>
          <p:cNvPr id="177" name="" descr=""/>
          <p:cNvPicPr/>
          <p:nvPr/>
        </p:nvPicPr>
        <p:blipFill>
          <a:blip r:embed="rId1"/>
          <a:stretch/>
        </p:blipFill>
        <p:spPr>
          <a:xfrm>
            <a:off x="138240" y="0"/>
            <a:ext cx="761760" cy="761760"/>
          </a:xfrm>
          <a:prstGeom prst="rect">
            <a:avLst/>
          </a:prstGeom>
          <a:ln w="0">
            <a:noFill/>
          </a:ln>
        </p:spPr>
      </p:pic>
      <p:sp>
        <p:nvSpPr>
          <p:cNvPr id="178" name="TextShape 2"/>
          <p:cNvSpPr txBox="1"/>
          <p:nvPr/>
        </p:nvSpPr>
        <p:spPr>
          <a:xfrm>
            <a:off x="2520000" y="1620000"/>
            <a:ext cx="4500000" cy="631440"/>
          </a:xfrm>
          <a:prstGeom prst="rect">
            <a:avLst/>
          </a:prstGeom>
          <a:noFill/>
          <a:ln w="0">
            <a:noFill/>
          </a:ln>
        </p:spPr>
        <p:txBody>
          <a:bodyPr lIns="90000" rIns="90000" tIns="45000" bIns="45000">
            <a:noAutofit/>
          </a:bodyPr>
          <a:p>
            <a:r>
              <a:rPr b="1" lang="sv-SE" sz="3200" spc="-1" strike="noStrike">
                <a:latin typeface="Microsoft JhengHei Light"/>
              </a:rPr>
              <a:t>Ja det gör det faktiskt!</a:t>
            </a:r>
            <a:endParaRPr b="0" lang="sv-SE" sz="3200" spc="-1" strike="noStrike">
              <a:latin typeface="Arial"/>
            </a:endParaRPr>
          </a:p>
        </p:txBody>
      </p:sp>
      <p:sp>
        <p:nvSpPr>
          <p:cNvPr id="179" name="TextShape 3"/>
          <p:cNvSpPr txBox="1"/>
          <p:nvPr/>
        </p:nvSpPr>
        <p:spPr>
          <a:xfrm>
            <a:off x="2167920" y="2619000"/>
            <a:ext cx="5040000" cy="958680"/>
          </a:xfrm>
          <a:prstGeom prst="rect">
            <a:avLst/>
          </a:prstGeom>
          <a:noFill/>
          <a:ln w="0">
            <a:noFill/>
          </a:ln>
        </p:spPr>
        <p:txBody>
          <a:bodyPr lIns="90000" rIns="90000" tIns="45000" bIns="45000">
            <a:noAutofit/>
          </a:bodyPr>
          <a:p>
            <a:r>
              <a:rPr b="1" lang="sv-SE" sz="1800" spc="-1" strike="noStrike">
                <a:latin typeface="Microsoft JhengHei UI Light"/>
              </a:rPr>
              <a:t>Är det nån som hört talas om ett engelskt uttryck som heter </a:t>
            </a:r>
            <a:r>
              <a:rPr b="1" i="1" lang="sv-SE" sz="1800" spc="-1" strike="noStrike">
                <a:latin typeface="Microsoft JhengHei UI Light"/>
              </a:rPr>
              <a:t>”Straw-man ”?</a:t>
            </a:r>
            <a:endParaRPr b="0" lang="sv-SE" sz="1800" spc="-1" strike="noStrike">
              <a:latin typeface="Arial"/>
            </a:endParaRPr>
          </a:p>
          <a:p>
            <a:r>
              <a:rPr b="0" lang="sv-SE" sz="1800" spc="-1" strike="noStrike">
                <a:latin typeface="Microsoft JhengHei UI Light"/>
              </a:rPr>
              <a:t>(fågelskrämma)</a:t>
            </a:r>
            <a:endParaRPr b="0" lang="sv-SE" sz="1800" spc="-1" strike="noStrike">
              <a:latin typeface="Arial"/>
            </a:endParaRPr>
          </a:p>
        </p:txBody>
      </p:sp>
      <p:sp>
        <p:nvSpPr>
          <p:cNvPr id="180" name="TextShape 4"/>
          <p:cNvSpPr txBox="1"/>
          <p:nvPr/>
        </p:nvSpPr>
        <p:spPr>
          <a:xfrm>
            <a:off x="720000" y="3960000"/>
            <a:ext cx="8820000" cy="1304280"/>
          </a:xfrm>
          <a:prstGeom prst="rect">
            <a:avLst/>
          </a:prstGeom>
          <a:noFill/>
          <a:ln w="0">
            <a:noFill/>
          </a:ln>
        </p:spPr>
        <p:txBody>
          <a:bodyPr lIns="90000" rIns="90000" tIns="45000" bIns="45000">
            <a:noAutofit/>
          </a:bodyPr>
          <a:p>
            <a:r>
              <a:rPr b="0" lang="sv-SE" sz="1800" spc="-1" strike="noStrike">
                <a:latin typeface="Microsoft JhengHei Light"/>
              </a:rPr>
              <a:t>Det är ett uttryck från den filosofiska retoriken där ena sidan i en argumentation hittar på eller fokuserar på ett (icke)argument (fågelskrämman) hos motståndaren som antingen således är falskt eller något motståndaren inte ens har som argument - </a:t>
            </a:r>
            <a:r>
              <a:rPr b="1" lang="sv-SE" sz="1800" spc="-1" strike="noStrike">
                <a:latin typeface="Microsoft JhengHei Light"/>
              </a:rPr>
              <a:t>och sen argumenterar mot detta!</a:t>
            </a:r>
            <a:r>
              <a:rPr b="0" lang="sv-SE" sz="1800" spc="-1" strike="noStrike">
                <a:latin typeface="Microsoft JhengHei Light"/>
              </a:rPr>
              <a:t> </a:t>
            </a:r>
            <a:r>
              <a:rPr b="0" lang="sv-SE" sz="1500" spc="-1" strike="noStrike">
                <a:latin typeface="Microsoft JhengHei Light"/>
              </a:rPr>
              <a:t>(underförstått är detta argument lättare att motbevisa)</a:t>
            </a:r>
            <a:endParaRPr b="0" lang="sv-SE" sz="1500" spc="-1" strike="noStrike">
              <a:latin typeface="Arial"/>
            </a:endParaRPr>
          </a:p>
        </p:txBody>
      </p:sp>
    </p:spTree>
  </p:cSld>
  <mc:AlternateContent>
    <mc:Choice Requires="p14">
      <p:transition spd="slow" p14:dur="2000"/>
    </mc:Choice>
    <mc:Fallback>
      <p:transition spd="slow"/>
    </mc:Fallback>
  </mc:AlternateContent>
  <p:timing>
    <p:tnLst>
      <p:par>
        <p:cTn id="153" dur="indefinite" restart="never" nodeType="tmRoot">
          <p:childTnLst>
            <p:seq>
              <p:cTn id="154" dur="indefinite" nodeType="mainSeq">
                <p:childTnLst>
                  <p:par>
                    <p:cTn id="155" fill="hold">
                      <p:stCondLst>
                        <p:cond delay="indefinite"/>
                      </p:stCondLst>
                      <p:childTnLst>
                        <p:par>
                          <p:cTn id="156" fill="hold">
                            <p:stCondLst>
                              <p:cond delay="0"/>
                            </p:stCondLst>
                            <p:childTnLst>
                              <p:par>
                                <p:cTn id="157" nodeType="clickEffect" fill="hold" presetClass="entr" presetID="1">
                                  <p:stCondLst>
                                    <p:cond delay="0"/>
                                  </p:stCondLst>
                                  <p:childTnLst>
                                    <p:set>
                                      <p:cBhvr>
                                        <p:cTn id="158" dur="1" fill="hold">
                                          <p:stCondLst>
                                            <p:cond delay="0"/>
                                          </p:stCondLst>
                                        </p:cTn>
                                        <p:tgtEl>
                                          <p:spTgt spid="179">
                                            <p:txEl>
                                              <p:pRg st="0" end="0"/>
                                            </p:txEl>
                                          </p:spTgt>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nodeType="clickEffect" fill="hold" presetClass="entr" presetID="1">
                                  <p:stCondLst>
                                    <p:cond delay="0"/>
                                  </p:stCondLst>
                                  <p:childTnLst>
                                    <p:set>
                                      <p:cBhvr>
                                        <p:cTn id="162"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Är Global Uppvärmning sant?</a:t>
            </a:r>
            <a:endParaRPr b="0" lang="sv-SE" sz="3600" spc="-1" strike="noStrike">
              <a:latin typeface="Arial"/>
            </a:endParaRPr>
          </a:p>
        </p:txBody>
      </p:sp>
      <p:pic>
        <p:nvPicPr>
          <p:cNvPr id="182" name="" descr=""/>
          <p:cNvPicPr/>
          <p:nvPr/>
        </p:nvPicPr>
        <p:blipFill>
          <a:blip r:embed="rId1"/>
          <a:stretch/>
        </p:blipFill>
        <p:spPr>
          <a:xfrm>
            <a:off x="138240" y="0"/>
            <a:ext cx="761760" cy="761760"/>
          </a:xfrm>
          <a:prstGeom prst="rect">
            <a:avLst/>
          </a:prstGeom>
          <a:ln w="0">
            <a:noFill/>
          </a:ln>
        </p:spPr>
      </p:pic>
      <p:sp>
        <p:nvSpPr>
          <p:cNvPr id="183" name="TextShape 2"/>
          <p:cNvSpPr txBox="1"/>
          <p:nvPr/>
        </p:nvSpPr>
        <p:spPr>
          <a:xfrm>
            <a:off x="3263760" y="1387440"/>
            <a:ext cx="3240000" cy="631440"/>
          </a:xfrm>
          <a:prstGeom prst="rect">
            <a:avLst/>
          </a:prstGeom>
          <a:noFill/>
          <a:ln w="0">
            <a:noFill/>
          </a:ln>
        </p:spPr>
        <p:txBody>
          <a:bodyPr lIns="90000" rIns="90000" tIns="45000" bIns="45000">
            <a:noAutofit/>
          </a:bodyPr>
          <a:p>
            <a:r>
              <a:rPr b="1" lang="sv-SE" sz="3200" spc="-1" strike="noStrike">
                <a:latin typeface="Microsoft JhengHei Light"/>
              </a:rPr>
              <a:t>”</a:t>
            </a:r>
            <a:r>
              <a:rPr b="1" lang="sv-SE" sz="3200" spc="-1" strike="noStrike">
                <a:latin typeface="Microsoft JhengHei Light"/>
              </a:rPr>
              <a:t>Straw-man  ”</a:t>
            </a:r>
            <a:endParaRPr b="0" lang="sv-SE" sz="3200" spc="-1" strike="noStrike">
              <a:latin typeface="Arial"/>
            </a:endParaRPr>
          </a:p>
        </p:txBody>
      </p:sp>
      <p:sp>
        <p:nvSpPr>
          <p:cNvPr id="184" name="TextShape 3"/>
          <p:cNvSpPr txBox="1"/>
          <p:nvPr/>
        </p:nvSpPr>
        <p:spPr>
          <a:xfrm>
            <a:off x="360000" y="2340000"/>
            <a:ext cx="9360000" cy="2405880"/>
          </a:xfrm>
          <a:prstGeom prst="rect">
            <a:avLst/>
          </a:prstGeom>
          <a:noFill/>
          <a:ln w="0">
            <a:noFill/>
          </a:ln>
        </p:spPr>
        <p:txBody>
          <a:bodyPr lIns="90000" rIns="90000" tIns="45000" bIns="45000">
            <a:noAutofit/>
          </a:bodyPr>
          <a:p>
            <a:r>
              <a:rPr b="0" lang="sv-SE" sz="1800" spc="-1" strike="noStrike">
                <a:latin typeface="Microsoft JhengHei UI Light"/>
              </a:rPr>
              <a:t>Ett tydligt exempel skulle kunna vara följande. </a:t>
            </a:r>
            <a:endParaRPr b="0" lang="sv-SE" sz="1800" spc="-1" strike="noStrike">
              <a:latin typeface="Arial"/>
            </a:endParaRPr>
          </a:p>
          <a:p>
            <a:endParaRPr b="0" lang="sv-SE" sz="1800" spc="-1" strike="noStrike">
              <a:latin typeface="Arial"/>
            </a:endParaRPr>
          </a:p>
          <a:p>
            <a:r>
              <a:rPr b="0" lang="sv-SE" sz="1800" spc="-1" strike="noStrike">
                <a:latin typeface="Microsoft JhengHei UI Light"/>
              </a:rPr>
              <a:t>Person 1 säger:</a:t>
            </a:r>
            <a:endParaRPr b="0" lang="sv-SE" sz="1800" spc="-1" strike="noStrike">
              <a:latin typeface="Arial"/>
            </a:endParaRPr>
          </a:p>
          <a:p>
            <a:r>
              <a:rPr b="0" lang="sv-SE" sz="1800" spc="-1" strike="noStrike">
                <a:latin typeface="Microsoft JhengHei UI Light"/>
              </a:rPr>
              <a:t>”</a:t>
            </a:r>
            <a:r>
              <a:rPr b="0" lang="sv-SE" sz="1800" spc="-1" strike="noStrike">
                <a:latin typeface="Microsoft JhengHei UI Light"/>
              </a:rPr>
              <a:t>Vatten är livsnödvändigt för människan och vi måste dricka vatten annars dör vi!”</a:t>
            </a:r>
            <a:endParaRPr b="0" lang="sv-SE" sz="1800" spc="-1" strike="noStrike">
              <a:latin typeface="Arial"/>
            </a:endParaRPr>
          </a:p>
          <a:p>
            <a:endParaRPr b="0" lang="sv-SE" sz="1800" spc="-1" strike="noStrike">
              <a:latin typeface="Arial"/>
            </a:endParaRPr>
          </a:p>
          <a:p>
            <a:r>
              <a:rPr b="0" lang="sv-SE" sz="1800" spc="-1" strike="noStrike">
                <a:latin typeface="Microsoft JhengHei UI Light"/>
              </a:rPr>
              <a:t>Person 2 säger då:</a:t>
            </a:r>
            <a:endParaRPr b="0" lang="sv-SE" sz="1800" spc="-1" strike="noStrike">
              <a:latin typeface="Arial"/>
            </a:endParaRPr>
          </a:p>
          <a:p>
            <a:r>
              <a:rPr b="0" lang="sv-SE" sz="1800" spc="-1" strike="noStrike">
                <a:latin typeface="Microsoft JhengHei UI Light"/>
              </a:rPr>
              <a:t>”</a:t>
            </a:r>
            <a:r>
              <a:rPr b="0" lang="sv-SE" sz="1800" spc="-1" strike="noStrike">
                <a:latin typeface="Microsoft JhengHei UI Light"/>
              </a:rPr>
              <a:t>Men hur skulle det fungera om vi dränkte hela jorden med vatten, då skulle vi ju bli tvungna att simma till varandra...och var skulle vi bo? ”</a:t>
            </a:r>
            <a:endParaRPr b="0" lang="sv-SE" sz="1800" spc="-1" strike="noStrike">
              <a:latin typeface="Arial"/>
            </a:endParaRPr>
          </a:p>
        </p:txBody>
      </p:sp>
      <p:sp>
        <p:nvSpPr>
          <p:cNvPr id="185" name="TextShape 4"/>
          <p:cNvSpPr txBox="1"/>
          <p:nvPr/>
        </p:nvSpPr>
        <p:spPr>
          <a:xfrm>
            <a:off x="2880000" y="5040000"/>
            <a:ext cx="5040000" cy="393840"/>
          </a:xfrm>
          <a:prstGeom prst="rect">
            <a:avLst/>
          </a:prstGeom>
          <a:noFill/>
          <a:ln w="0">
            <a:noFill/>
          </a:ln>
        </p:spPr>
        <p:txBody>
          <a:bodyPr lIns="90000" rIns="90000" tIns="45000" bIns="45000">
            <a:noAutofit/>
          </a:bodyPr>
          <a:p>
            <a:r>
              <a:rPr b="0" lang="sv-SE" sz="1800" spc="-1" strike="noStrike">
                <a:latin typeface="Microsoft JhengHei Light"/>
              </a:rPr>
              <a:t>Vad är det som är ”fågelskrämman  ”här?</a:t>
            </a:r>
            <a:endParaRPr b="0" lang="sv-SE" sz="1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Är Global Uppvärmning sant?</a:t>
            </a:r>
            <a:endParaRPr b="0" lang="sv-SE" sz="3600" spc="-1" strike="noStrike">
              <a:latin typeface="Arial"/>
            </a:endParaRPr>
          </a:p>
        </p:txBody>
      </p:sp>
      <p:pic>
        <p:nvPicPr>
          <p:cNvPr id="187" name="" descr=""/>
          <p:cNvPicPr/>
          <p:nvPr/>
        </p:nvPicPr>
        <p:blipFill>
          <a:blip r:embed="rId1"/>
          <a:stretch/>
        </p:blipFill>
        <p:spPr>
          <a:xfrm>
            <a:off x="138240" y="0"/>
            <a:ext cx="761760" cy="761760"/>
          </a:xfrm>
          <a:prstGeom prst="rect">
            <a:avLst/>
          </a:prstGeom>
          <a:ln w="0">
            <a:noFill/>
          </a:ln>
        </p:spPr>
      </p:pic>
      <p:sp>
        <p:nvSpPr>
          <p:cNvPr id="188" name="TextShape 2"/>
          <p:cNvSpPr txBox="1"/>
          <p:nvPr/>
        </p:nvSpPr>
        <p:spPr>
          <a:xfrm>
            <a:off x="3263760" y="1387440"/>
            <a:ext cx="3240000" cy="631440"/>
          </a:xfrm>
          <a:prstGeom prst="rect">
            <a:avLst/>
          </a:prstGeom>
          <a:noFill/>
          <a:ln w="0">
            <a:noFill/>
          </a:ln>
        </p:spPr>
        <p:txBody>
          <a:bodyPr lIns="90000" rIns="90000" tIns="45000" bIns="45000">
            <a:noAutofit/>
          </a:bodyPr>
          <a:p>
            <a:r>
              <a:rPr b="1" lang="sv-SE" sz="3200" spc="-1" strike="noStrike">
                <a:latin typeface="Microsoft JhengHei Light"/>
              </a:rPr>
              <a:t>”</a:t>
            </a:r>
            <a:r>
              <a:rPr b="1" lang="sv-SE" sz="3200" spc="-1" strike="noStrike">
                <a:latin typeface="Microsoft JhengHei Light"/>
              </a:rPr>
              <a:t>Straw-man  ”</a:t>
            </a:r>
            <a:endParaRPr b="0" lang="sv-SE" sz="3200" spc="-1" strike="noStrike">
              <a:latin typeface="Arial"/>
            </a:endParaRPr>
          </a:p>
        </p:txBody>
      </p:sp>
      <p:sp>
        <p:nvSpPr>
          <p:cNvPr id="189" name="TextShape 3"/>
          <p:cNvSpPr txBox="1"/>
          <p:nvPr/>
        </p:nvSpPr>
        <p:spPr>
          <a:xfrm>
            <a:off x="360000" y="2340000"/>
            <a:ext cx="9360000" cy="1537560"/>
          </a:xfrm>
          <a:prstGeom prst="rect">
            <a:avLst/>
          </a:prstGeom>
          <a:noFill/>
          <a:ln w="0">
            <a:noFill/>
          </a:ln>
        </p:spPr>
        <p:txBody>
          <a:bodyPr lIns="90000" rIns="90000" tIns="45000" bIns="45000">
            <a:noAutofit/>
          </a:bodyPr>
          <a:p>
            <a:r>
              <a:rPr b="0" lang="sv-SE" sz="1800" spc="-1" strike="noStrike">
                <a:latin typeface="Microsoft JhengHei UI Light"/>
              </a:rPr>
              <a:t>Det är viktigt att inse att bägge personerna har rätt!</a:t>
            </a:r>
            <a:endParaRPr b="0" lang="sv-SE" sz="1800" spc="-1" strike="noStrike">
              <a:latin typeface="Arial"/>
            </a:endParaRPr>
          </a:p>
          <a:p>
            <a:endParaRPr b="0" lang="sv-SE" sz="1800" spc="-1" strike="noStrike">
              <a:latin typeface="Arial"/>
            </a:endParaRPr>
          </a:p>
          <a:p>
            <a:r>
              <a:rPr b="0" lang="sv-SE" sz="1800" spc="-1" strike="noStrike">
                <a:latin typeface="Microsoft JhengHei UI Light"/>
              </a:rPr>
              <a:t>Person2 argumenterar dock som att följden av argumentet hos Person1 </a:t>
            </a:r>
            <a:r>
              <a:rPr b="0" i="1" lang="sv-SE" sz="1800" spc="-1" strike="noStrike">
                <a:latin typeface="Microsoft JhengHei UI Light"/>
              </a:rPr>
              <a:t>nödvändigtvis</a:t>
            </a:r>
            <a:r>
              <a:rPr b="0" lang="sv-SE" sz="1800" spc="-1" strike="noStrike">
                <a:latin typeface="Microsoft JhengHei UI Light"/>
              </a:rPr>
              <a:t> måste bli att dränka jorden i vatten. Detta argument har inte Person1 (= fågelskrämma)</a:t>
            </a:r>
            <a:endParaRPr b="0" lang="sv-SE" sz="1800" spc="-1" strike="noStrike">
              <a:latin typeface="Arial"/>
            </a:endParaRPr>
          </a:p>
        </p:txBody>
      </p:sp>
      <p:sp>
        <p:nvSpPr>
          <p:cNvPr id="190" name="TextShape 4"/>
          <p:cNvSpPr txBox="1"/>
          <p:nvPr/>
        </p:nvSpPr>
        <p:spPr>
          <a:xfrm>
            <a:off x="1980000" y="3825360"/>
            <a:ext cx="5580000" cy="1607760"/>
          </a:xfrm>
          <a:prstGeom prst="rect">
            <a:avLst/>
          </a:prstGeom>
          <a:noFill/>
          <a:ln w="0">
            <a:solidFill>
              <a:srgbClr val="000000"/>
            </a:solidFill>
          </a:ln>
        </p:spPr>
        <p:txBody>
          <a:bodyPr lIns="90000" rIns="90000" tIns="45000" bIns="45000">
            <a:noAutofit/>
          </a:bodyPr>
          <a:p>
            <a:r>
              <a:rPr b="0" lang="sv-SE" sz="1800" spc="-1" strike="noStrike">
                <a:latin typeface="Microsoft JhengHei Light"/>
              </a:rPr>
              <a:t>Även om detta exempel var övertydligt så är det viktigt att inse när man ser argument för eller emot något i en kontrovers eller argumentation, på nätet eller i sociala medier, att en hel del i dagens media-brus av fake-news är ”</a:t>
            </a:r>
            <a:r>
              <a:rPr b="1" lang="sv-SE" sz="1800" spc="-1" strike="noStrike">
                <a:latin typeface="Microsoft JhengHei Light"/>
              </a:rPr>
              <a:t>fågelskrämmor</a:t>
            </a:r>
            <a:r>
              <a:rPr b="0" lang="sv-SE" sz="1800" spc="-1" strike="noStrike">
                <a:latin typeface="Microsoft JhengHei Light"/>
              </a:rPr>
              <a:t>  ”. </a:t>
            </a:r>
            <a:endParaRPr b="0" lang="sv-SE" sz="18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Är Global Uppvärmning sant?</a:t>
            </a:r>
            <a:endParaRPr b="0" lang="sv-SE" sz="3600" spc="-1" strike="noStrike">
              <a:latin typeface="Arial"/>
            </a:endParaRPr>
          </a:p>
        </p:txBody>
      </p:sp>
      <p:pic>
        <p:nvPicPr>
          <p:cNvPr id="192" name="" descr=""/>
          <p:cNvPicPr/>
          <p:nvPr/>
        </p:nvPicPr>
        <p:blipFill>
          <a:blip r:embed="rId1"/>
          <a:stretch/>
        </p:blipFill>
        <p:spPr>
          <a:xfrm>
            <a:off x="138240" y="0"/>
            <a:ext cx="761760" cy="761760"/>
          </a:xfrm>
          <a:prstGeom prst="rect">
            <a:avLst/>
          </a:prstGeom>
          <a:ln w="0">
            <a:noFill/>
          </a:ln>
        </p:spPr>
      </p:pic>
      <p:sp>
        <p:nvSpPr>
          <p:cNvPr id="193" name="TextShape 2"/>
          <p:cNvSpPr txBox="1"/>
          <p:nvPr/>
        </p:nvSpPr>
        <p:spPr>
          <a:xfrm>
            <a:off x="720000" y="1620000"/>
            <a:ext cx="7920000" cy="1000800"/>
          </a:xfrm>
          <a:prstGeom prst="rect">
            <a:avLst/>
          </a:prstGeom>
          <a:noFill/>
          <a:ln w="0">
            <a:noFill/>
          </a:ln>
        </p:spPr>
        <p:txBody>
          <a:bodyPr lIns="90000" rIns="90000" tIns="45000" bIns="45000">
            <a:noAutofit/>
          </a:bodyPr>
          <a:p>
            <a:pPr>
              <a:lnSpc>
                <a:spcPct val="100000"/>
              </a:lnSpc>
            </a:pPr>
            <a:r>
              <a:rPr b="1" lang="sv-SE" sz="1800" spc="-1" strike="noStrike">
                <a:latin typeface="Microsoft JhengHei Light"/>
              </a:rPr>
              <a:t>..den kallaste temperaturen som någonsin registrerats, mättes i januari år 2017.</a:t>
            </a:r>
            <a:endParaRPr b="0" lang="sv-SE" sz="1800" spc="-1" strike="noStrike">
              <a:latin typeface="Arial"/>
            </a:endParaRPr>
          </a:p>
          <a:p>
            <a:pPr>
              <a:lnSpc>
                <a:spcPct val="100000"/>
              </a:lnSpc>
            </a:pPr>
            <a:r>
              <a:rPr b="0" lang="sv-SE" sz="1800" spc="-1" strike="noStrike">
                <a:latin typeface="Microsoft JhengHei Light"/>
              </a:rPr>
              <a:t>Straw-man?</a:t>
            </a:r>
            <a:endParaRPr b="0" lang="sv-SE" sz="1800" spc="-1" strike="noStrike">
              <a:latin typeface="Arial"/>
            </a:endParaRPr>
          </a:p>
        </p:txBody>
      </p:sp>
      <p:sp>
        <p:nvSpPr>
          <p:cNvPr id="194" name="TextShape 3"/>
          <p:cNvSpPr txBox="1"/>
          <p:nvPr/>
        </p:nvSpPr>
        <p:spPr>
          <a:xfrm>
            <a:off x="720000" y="2880000"/>
            <a:ext cx="8460000" cy="2518200"/>
          </a:xfrm>
          <a:prstGeom prst="rect">
            <a:avLst/>
          </a:prstGeom>
          <a:noFill/>
          <a:ln w="0">
            <a:noFill/>
          </a:ln>
        </p:spPr>
        <p:txBody>
          <a:bodyPr lIns="90000" rIns="90000" tIns="45000" bIns="45000">
            <a:noAutofit/>
          </a:bodyPr>
          <a:p>
            <a:r>
              <a:rPr b="0" lang="sv-SE" sz="1800" spc="-1" strike="noStrike">
                <a:latin typeface="Microsoft JhengHei Light"/>
              </a:rPr>
              <a:t>Sant, men det är inget som har att göra med en </a:t>
            </a:r>
            <a:r>
              <a:rPr b="0" i="1" lang="sv-SE" sz="1800" spc="-1" strike="noStrike">
                <a:latin typeface="Microsoft JhengHei Light"/>
              </a:rPr>
              <a:t>Global</a:t>
            </a:r>
            <a:r>
              <a:rPr b="0" lang="sv-SE" sz="1800" spc="-1" strike="noStrike">
                <a:latin typeface="Microsoft JhengHei Light"/>
              </a:rPr>
              <a:t> höjning av en </a:t>
            </a:r>
            <a:r>
              <a:rPr b="0" i="1" lang="sv-SE" sz="1800" spc="-1" strike="noStrike">
                <a:latin typeface="Microsoft JhengHei Light"/>
              </a:rPr>
              <a:t>medel-</a:t>
            </a:r>
            <a:r>
              <a:rPr b="0" lang="sv-SE" sz="1800" spc="-1" strike="noStrike">
                <a:latin typeface="Microsoft JhengHei Light"/>
              </a:rPr>
              <a:t>temperatur. </a:t>
            </a:r>
            <a:endParaRPr b="0" lang="sv-SE" sz="1800" spc="-1" strike="noStrike">
              <a:latin typeface="Arial"/>
            </a:endParaRPr>
          </a:p>
          <a:p>
            <a:endParaRPr b="0" lang="sv-SE" sz="1800" spc="-1" strike="noStrike">
              <a:latin typeface="Arial"/>
            </a:endParaRPr>
          </a:p>
          <a:p>
            <a:r>
              <a:rPr b="0" lang="sv-SE" sz="1800" spc="-1" strike="noStrike">
                <a:latin typeface="Microsoft JhengHei Light"/>
              </a:rPr>
              <a:t>Personen som uttalar ovanstående förstår, eller vill inte förstå, vad innebörden av </a:t>
            </a:r>
            <a:r>
              <a:rPr b="0" i="1" lang="sv-SE" sz="1800" spc="-1" strike="noStrike">
                <a:latin typeface="Microsoft JhengHei Light"/>
              </a:rPr>
              <a:t>Global</a:t>
            </a:r>
            <a:r>
              <a:rPr b="0" lang="sv-SE" sz="1800" spc="-1" strike="noStrike">
                <a:latin typeface="Microsoft JhengHei Light"/>
              </a:rPr>
              <a:t> och ett </a:t>
            </a:r>
            <a:r>
              <a:rPr b="0" i="1" lang="sv-SE" sz="1800" spc="-1" strike="noStrike">
                <a:latin typeface="Microsoft JhengHei Light"/>
              </a:rPr>
              <a:t>medeltal</a:t>
            </a:r>
            <a:r>
              <a:rPr b="0" lang="sv-SE" sz="1800" spc="-1" strike="noStrike">
                <a:latin typeface="Microsoft JhengHei Light"/>
              </a:rPr>
              <a:t> är. </a:t>
            </a:r>
            <a:endParaRPr b="0" lang="sv-SE" sz="1800" spc="-1" strike="noStrike">
              <a:latin typeface="Arial"/>
            </a:endParaRPr>
          </a:p>
          <a:p>
            <a:r>
              <a:rPr b="0" lang="sv-SE" sz="1800" spc="-1" strike="noStrike">
                <a:latin typeface="Microsoft JhengHei Light"/>
              </a:rPr>
              <a:t>Att det råkar vara svinkallt i på en väldigt lokal plats i Antarktis under en dag i januari ett år, har ju självklart inget att göra med, och kan framför allt inte användas som argument mot, en </a:t>
            </a:r>
            <a:r>
              <a:rPr b="0" i="1" lang="sv-SE" sz="1800" spc="-1" strike="noStrike">
                <a:latin typeface="Microsoft JhengHei Light"/>
              </a:rPr>
              <a:t>Global</a:t>
            </a:r>
            <a:r>
              <a:rPr b="0" lang="sv-SE" sz="1800" spc="-1" strike="noStrike">
                <a:latin typeface="Microsoft JhengHei Light"/>
              </a:rPr>
              <a:t> höjning av jordens </a:t>
            </a:r>
            <a:r>
              <a:rPr b="0" i="1" lang="sv-SE" sz="1800" spc="-1" strike="noStrike">
                <a:latin typeface="Microsoft JhengHei Light"/>
              </a:rPr>
              <a:t>medel</a:t>
            </a:r>
            <a:r>
              <a:rPr b="0" lang="sv-SE" sz="1800" spc="-1" strike="noStrike">
                <a:latin typeface="Microsoft JhengHei Light"/>
              </a:rPr>
              <a:t>temperatur.</a:t>
            </a:r>
            <a:endParaRPr b="0" lang="sv-SE" sz="18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Är Global Uppvärmning sant?</a:t>
            </a:r>
            <a:endParaRPr b="0" lang="sv-SE" sz="3600" spc="-1" strike="noStrike">
              <a:latin typeface="Arial"/>
            </a:endParaRPr>
          </a:p>
        </p:txBody>
      </p:sp>
      <p:pic>
        <p:nvPicPr>
          <p:cNvPr id="196" name="" descr=""/>
          <p:cNvPicPr/>
          <p:nvPr/>
        </p:nvPicPr>
        <p:blipFill>
          <a:blip r:embed="rId1"/>
          <a:stretch/>
        </p:blipFill>
        <p:spPr>
          <a:xfrm>
            <a:off x="138240" y="0"/>
            <a:ext cx="761760" cy="761760"/>
          </a:xfrm>
          <a:prstGeom prst="rect">
            <a:avLst/>
          </a:prstGeom>
          <a:ln w="0">
            <a:noFill/>
          </a:ln>
        </p:spPr>
      </p:pic>
      <p:sp>
        <p:nvSpPr>
          <p:cNvPr id="197" name="TextShape 2"/>
          <p:cNvSpPr txBox="1"/>
          <p:nvPr/>
        </p:nvSpPr>
        <p:spPr>
          <a:xfrm>
            <a:off x="720000" y="1620000"/>
            <a:ext cx="7920000" cy="720000"/>
          </a:xfrm>
          <a:prstGeom prst="rect">
            <a:avLst/>
          </a:prstGeom>
          <a:noFill/>
          <a:ln w="0">
            <a:noFill/>
          </a:ln>
        </p:spPr>
        <p:txBody>
          <a:bodyPr lIns="90000" rIns="90000" tIns="45000" bIns="45000">
            <a:noAutofit/>
          </a:bodyPr>
          <a:p>
            <a:pPr>
              <a:lnSpc>
                <a:spcPct val="100000"/>
              </a:lnSpc>
            </a:pPr>
            <a:r>
              <a:rPr b="1" lang="sv-SE" sz="1800" spc="-1" strike="noStrike">
                <a:latin typeface="Microsoft JhengHei Light"/>
              </a:rPr>
              <a:t>..det varmaste året någonsin uppmättes år 1937?</a:t>
            </a:r>
            <a:endParaRPr b="0" lang="sv-SE" sz="1800" spc="-1" strike="noStrike">
              <a:latin typeface="Arial"/>
            </a:endParaRPr>
          </a:p>
          <a:p>
            <a:pPr>
              <a:lnSpc>
                <a:spcPct val="100000"/>
              </a:lnSpc>
            </a:pPr>
            <a:r>
              <a:rPr b="0" lang="sv-SE" sz="1800" spc="-1" strike="noStrike">
                <a:latin typeface="Microsoft JhengHei Light"/>
              </a:rPr>
              <a:t>Straw-man?</a:t>
            </a:r>
            <a:endParaRPr b="0" lang="sv-SE" sz="1800" spc="-1" strike="noStrike">
              <a:latin typeface="Arial"/>
            </a:endParaRPr>
          </a:p>
        </p:txBody>
      </p:sp>
      <p:sp>
        <p:nvSpPr>
          <p:cNvPr id="198" name="TextShape 3"/>
          <p:cNvSpPr txBox="1"/>
          <p:nvPr/>
        </p:nvSpPr>
        <p:spPr>
          <a:xfrm>
            <a:off x="720000" y="2880000"/>
            <a:ext cx="8460000" cy="2214720"/>
          </a:xfrm>
          <a:prstGeom prst="rect">
            <a:avLst/>
          </a:prstGeom>
          <a:noFill/>
          <a:ln w="0">
            <a:noFill/>
          </a:ln>
        </p:spPr>
        <p:txBody>
          <a:bodyPr lIns="90000" rIns="90000" tIns="45000" bIns="45000">
            <a:noAutofit/>
          </a:bodyPr>
          <a:p>
            <a:r>
              <a:rPr b="0" lang="sv-SE" sz="1800" spc="-1" strike="noStrike">
                <a:latin typeface="Microsoft JhengHei Light"/>
              </a:rPr>
              <a:t>Sant, men det är inget som har att göra med en </a:t>
            </a:r>
            <a:r>
              <a:rPr b="0" i="1" lang="sv-SE" sz="1800" spc="-1" strike="noStrike">
                <a:latin typeface="Microsoft JhengHei Light"/>
              </a:rPr>
              <a:t>Global</a:t>
            </a:r>
            <a:r>
              <a:rPr b="0" lang="sv-SE" sz="1800" spc="-1" strike="noStrike">
                <a:latin typeface="Microsoft JhengHei Light"/>
              </a:rPr>
              <a:t> höjning av en </a:t>
            </a:r>
            <a:r>
              <a:rPr b="0" i="1" lang="sv-SE" sz="1800" spc="-1" strike="noStrike">
                <a:latin typeface="Microsoft JhengHei Light"/>
              </a:rPr>
              <a:t>medel-</a:t>
            </a:r>
            <a:r>
              <a:rPr b="0" lang="sv-SE" sz="1800" spc="-1" strike="noStrike">
                <a:latin typeface="Microsoft JhengHei Light"/>
              </a:rPr>
              <a:t>temperatur idag. </a:t>
            </a:r>
            <a:endParaRPr b="0" lang="sv-SE" sz="1800" spc="-1" strike="noStrike">
              <a:latin typeface="Arial"/>
            </a:endParaRPr>
          </a:p>
          <a:p>
            <a:endParaRPr b="0" lang="sv-SE" sz="1800" spc="-1" strike="noStrike">
              <a:latin typeface="Arial"/>
            </a:endParaRPr>
          </a:p>
          <a:p>
            <a:r>
              <a:rPr b="0" lang="sv-SE" sz="1800" spc="-1" strike="noStrike">
                <a:latin typeface="Microsoft JhengHei Light"/>
              </a:rPr>
              <a:t>Egentligen samma straw-man som förra argumentet. Personen som uttalar ovanstående förstår, eller vill inte förstå, vad innebörden av Global och ett medeltal är. </a:t>
            </a:r>
            <a:endParaRPr b="0" lang="sv-SE" sz="1800" spc="-1" strike="noStrike">
              <a:latin typeface="Arial"/>
            </a:endParaRPr>
          </a:p>
          <a:p>
            <a:endParaRPr b="0" lang="sv-SE" sz="18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Är Global Uppvärmning sant?</a:t>
            </a:r>
            <a:endParaRPr b="0" lang="sv-SE" sz="3600" spc="-1" strike="noStrike">
              <a:latin typeface="Arial"/>
            </a:endParaRPr>
          </a:p>
        </p:txBody>
      </p:sp>
      <p:pic>
        <p:nvPicPr>
          <p:cNvPr id="200" name="" descr=""/>
          <p:cNvPicPr/>
          <p:nvPr/>
        </p:nvPicPr>
        <p:blipFill>
          <a:blip r:embed="rId1"/>
          <a:stretch/>
        </p:blipFill>
        <p:spPr>
          <a:xfrm>
            <a:off x="138240" y="0"/>
            <a:ext cx="761760" cy="761760"/>
          </a:xfrm>
          <a:prstGeom prst="rect">
            <a:avLst/>
          </a:prstGeom>
          <a:ln w="0">
            <a:noFill/>
          </a:ln>
        </p:spPr>
      </p:pic>
      <p:sp>
        <p:nvSpPr>
          <p:cNvPr id="201" name="TextShape 2"/>
          <p:cNvSpPr txBox="1"/>
          <p:nvPr/>
        </p:nvSpPr>
        <p:spPr>
          <a:xfrm>
            <a:off x="720000" y="1620000"/>
            <a:ext cx="7920000" cy="720000"/>
          </a:xfrm>
          <a:prstGeom prst="rect">
            <a:avLst/>
          </a:prstGeom>
          <a:noFill/>
          <a:ln w="0">
            <a:noFill/>
          </a:ln>
        </p:spPr>
        <p:txBody>
          <a:bodyPr lIns="90000" rIns="90000" tIns="45000" bIns="45000">
            <a:noAutofit/>
          </a:bodyPr>
          <a:p>
            <a:pPr>
              <a:lnSpc>
                <a:spcPct val="100000"/>
              </a:lnSpc>
            </a:pPr>
            <a:r>
              <a:rPr b="1" lang="sv-SE" sz="1800" spc="-1" strike="noStrike">
                <a:latin typeface="Microsoft JhengHei Light"/>
              </a:rPr>
              <a:t>..samma modeller har tidigare visat sig vara fel</a:t>
            </a:r>
            <a:endParaRPr b="0" lang="sv-SE" sz="1800" spc="-1" strike="noStrike">
              <a:latin typeface="Arial"/>
            </a:endParaRPr>
          </a:p>
          <a:p>
            <a:pPr>
              <a:lnSpc>
                <a:spcPct val="100000"/>
              </a:lnSpc>
            </a:pPr>
            <a:r>
              <a:rPr b="0" lang="sv-SE" sz="1800" spc="-1" strike="noStrike">
                <a:latin typeface="Microsoft JhengHei Light"/>
              </a:rPr>
              <a:t>Straw-man?</a:t>
            </a:r>
            <a:endParaRPr b="0" lang="sv-SE" sz="1800" spc="-1" strike="noStrike">
              <a:latin typeface="Arial"/>
            </a:endParaRPr>
          </a:p>
        </p:txBody>
      </p:sp>
      <p:sp>
        <p:nvSpPr>
          <p:cNvPr id="202" name="TextShape 3"/>
          <p:cNvSpPr txBox="1"/>
          <p:nvPr/>
        </p:nvSpPr>
        <p:spPr>
          <a:xfrm>
            <a:off x="360000" y="2441880"/>
            <a:ext cx="9360000" cy="3428640"/>
          </a:xfrm>
          <a:prstGeom prst="rect">
            <a:avLst/>
          </a:prstGeom>
          <a:noFill/>
          <a:ln w="0">
            <a:noFill/>
          </a:ln>
        </p:spPr>
        <p:txBody>
          <a:bodyPr lIns="90000" rIns="90000" tIns="45000" bIns="45000">
            <a:noAutofit/>
          </a:bodyPr>
          <a:p>
            <a:r>
              <a:rPr b="0" lang="sv-SE" sz="1800" spc="-1" strike="noStrike">
                <a:latin typeface="Microsoft JhengHei Light"/>
              </a:rPr>
              <a:t>Sant, och det gällde en tidigare modell av klimateffekter på grund av en Global uppvärmning av jorden där den förutspådda höjningen på 17mm i stället blev 13mm mellan åren 2011 och 2012. Året innan var det tvärt om, en förutspådd höjning på 12mm blev 15mm. </a:t>
            </a:r>
            <a:endParaRPr b="0" lang="sv-SE" sz="1800" spc="-1" strike="noStrike">
              <a:latin typeface="Arial"/>
            </a:endParaRPr>
          </a:p>
          <a:p>
            <a:endParaRPr b="0" lang="sv-SE" sz="1800" spc="-1" strike="noStrike">
              <a:latin typeface="Arial"/>
            </a:endParaRPr>
          </a:p>
          <a:p>
            <a:r>
              <a:rPr b="0" lang="sv-SE" sz="1800" spc="-1" strike="noStrike">
                <a:latin typeface="Microsoft JhengHei Light"/>
              </a:rPr>
              <a:t>Straw-man är alltså att forskningen som står bakom den Globala uppvärmningen, aldrig påstått att modellerna skulle vara felfria. Det är ju trots allt </a:t>
            </a:r>
            <a:r>
              <a:rPr b="0" i="1" lang="sv-SE" sz="1800" spc="-1" strike="noStrike">
                <a:latin typeface="Microsoft JhengHei Light"/>
              </a:rPr>
              <a:t>modeller</a:t>
            </a:r>
            <a:r>
              <a:rPr b="0" lang="sv-SE" sz="1800" spc="-1" strike="noStrike">
                <a:latin typeface="Microsoft JhengHei Light"/>
              </a:rPr>
              <a:t> som är tänkta att </a:t>
            </a:r>
            <a:r>
              <a:rPr b="0" lang="sv-SE" sz="1800" spc="-1" strike="noStrike">
                <a:latin typeface="Microsoft JhengHei Light"/>
              </a:rPr>
              <a:t>göra</a:t>
            </a:r>
            <a:r>
              <a:rPr b="0" i="1" lang="sv-SE" sz="1800" spc="-1" strike="noStrike">
                <a:latin typeface="Microsoft JhengHei Light"/>
              </a:rPr>
              <a:t> prognoser</a:t>
            </a:r>
            <a:r>
              <a:rPr b="0" lang="sv-SE" sz="1800" spc="-1" strike="noStrike">
                <a:latin typeface="Microsoft JhengHei Light"/>
              </a:rPr>
              <a:t> med det absolut bästa underlaget som finns. Observera att modellerna fortfarande förutspår kontinuerliga höjningar men missar med millimeter, skulle detta motsäga hela teorin av Global uppvärmning? Nonsens förstås!</a:t>
            </a:r>
            <a:endParaRPr b="0" lang="sv-SE" sz="1800" spc="-1" strike="noStrike">
              <a:latin typeface="Arial"/>
            </a:endParaRPr>
          </a:p>
          <a:p>
            <a:endParaRPr b="0" lang="sv-SE" sz="1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Är Global Uppvärmning sant?</a:t>
            </a:r>
            <a:endParaRPr b="0" lang="sv-SE" sz="3600" spc="-1" strike="noStrike">
              <a:latin typeface="Arial"/>
            </a:endParaRPr>
          </a:p>
        </p:txBody>
      </p:sp>
      <p:pic>
        <p:nvPicPr>
          <p:cNvPr id="204" name="" descr=""/>
          <p:cNvPicPr/>
          <p:nvPr/>
        </p:nvPicPr>
        <p:blipFill>
          <a:blip r:embed="rId1"/>
          <a:stretch/>
        </p:blipFill>
        <p:spPr>
          <a:xfrm>
            <a:off x="138240" y="0"/>
            <a:ext cx="761760" cy="761760"/>
          </a:xfrm>
          <a:prstGeom prst="rect">
            <a:avLst/>
          </a:prstGeom>
          <a:ln w="0">
            <a:noFill/>
          </a:ln>
        </p:spPr>
      </p:pic>
      <p:sp>
        <p:nvSpPr>
          <p:cNvPr id="205" name="TextShape 2"/>
          <p:cNvSpPr txBox="1"/>
          <p:nvPr/>
        </p:nvSpPr>
        <p:spPr>
          <a:xfrm>
            <a:off x="720000" y="1620000"/>
            <a:ext cx="7920000" cy="720000"/>
          </a:xfrm>
          <a:prstGeom prst="rect">
            <a:avLst/>
          </a:prstGeom>
          <a:noFill/>
          <a:ln w="0">
            <a:noFill/>
          </a:ln>
        </p:spPr>
        <p:txBody>
          <a:bodyPr lIns="90000" rIns="90000" tIns="45000" bIns="45000">
            <a:noAutofit/>
          </a:bodyPr>
          <a:p>
            <a:pPr>
              <a:lnSpc>
                <a:spcPct val="100000"/>
              </a:lnSpc>
            </a:pPr>
            <a:r>
              <a:rPr b="1" lang="sv-SE" sz="1800" spc="-1" strike="noStrike">
                <a:latin typeface="Microsoft JhengHei Light"/>
              </a:rPr>
              <a:t>..istäcken växer i Polarområdena, inte smälter!</a:t>
            </a:r>
            <a:endParaRPr b="0" lang="sv-SE" sz="1800" spc="-1" strike="noStrike">
              <a:latin typeface="Arial"/>
            </a:endParaRPr>
          </a:p>
          <a:p>
            <a:pPr>
              <a:lnSpc>
                <a:spcPct val="100000"/>
              </a:lnSpc>
            </a:pPr>
            <a:r>
              <a:rPr b="0" lang="sv-SE" sz="1800" spc="-1" strike="noStrike">
                <a:latin typeface="Microsoft JhengHei Light"/>
              </a:rPr>
              <a:t>Straw - man?</a:t>
            </a:r>
            <a:endParaRPr b="0" lang="sv-SE" sz="1800" spc="-1" strike="noStrike">
              <a:latin typeface="Arial"/>
            </a:endParaRPr>
          </a:p>
        </p:txBody>
      </p:sp>
      <p:sp>
        <p:nvSpPr>
          <p:cNvPr id="206" name="TextShape 3"/>
          <p:cNvSpPr txBox="1"/>
          <p:nvPr/>
        </p:nvSpPr>
        <p:spPr>
          <a:xfrm>
            <a:off x="540000" y="2592360"/>
            <a:ext cx="9000000" cy="2821680"/>
          </a:xfrm>
          <a:prstGeom prst="rect">
            <a:avLst/>
          </a:prstGeom>
          <a:noFill/>
          <a:ln w="0">
            <a:noFill/>
          </a:ln>
        </p:spPr>
        <p:txBody>
          <a:bodyPr lIns="90000" rIns="90000" tIns="45000" bIns="45000">
            <a:noAutofit/>
          </a:bodyPr>
          <a:p>
            <a:r>
              <a:rPr b="0" lang="sv-SE" sz="1800" spc="-1" strike="noStrike">
                <a:latin typeface="Microsoft JhengHei Light"/>
              </a:rPr>
              <a:t>Sant, mellan åren 2016 och 2017 växte istäcket i vissa delar av östra Antarktis</a:t>
            </a:r>
            <a:r>
              <a:rPr b="0" lang="sv-SE" sz="1800" spc="-1" strike="noStrike">
                <a:latin typeface="Microsoft JhengHei Light"/>
                <a:ea typeface="Microsoft JhengHei Light"/>
              </a:rPr>
              <a:t>. </a:t>
            </a:r>
            <a:endParaRPr b="0" lang="sv-SE" sz="1800" spc="-1" strike="noStrike">
              <a:latin typeface="Arial"/>
            </a:endParaRPr>
          </a:p>
          <a:p>
            <a:endParaRPr b="0" lang="sv-SE" sz="1800" spc="-1" strike="noStrike">
              <a:latin typeface="Arial"/>
            </a:endParaRPr>
          </a:p>
          <a:p>
            <a:r>
              <a:rPr b="0" lang="sv-SE" sz="1800" spc="-1" strike="noStrike">
                <a:latin typeface="Microsoft JhengHei Light"/>
                <a:ea typeface="Microsoft JhengHei Light"/>
              </a:rPr>
              <a:t>Straw-man, påminner om de två första. En lokal företeelse har ringa inflytande på Globala trender. Istäckena i hela Polarområdet dvs i Antarktis men framför allt Arktis, smälter i en takt och mängd som aldrig tidigare uppmätts. </a:t>
            </a:r>
            <a:endParaRPr b="0" lang="sv-SE" sz="1800" spc="-1" strike="noStrike">
              <a:latin typeface="Arial"/>
            </a:endParaRPr>
          </a:p>
          <a:p>
            <a:r>
              <a:rPr b="0" lang="sv-SE" sz="1800" spc="-1" strike="noStrike">
                <a:latin typeface="Microsoft JhengHei Light"/>
                <a:ea typeface="Microsoft JhengHei Light"/>
              </a:rPr>
              <a:t>Argumentet kommer från en person som inte kan, eller vill kännas vid, skillnaden på </a:t>
            </a:r>
            <a:r>
              <a:rPr b="0" i="1" lang="sv-SE" sz="1800" spc="-1" strike="noStrike">
                <a:latin typeface="Microsoft JhengHei Light"/>
                <a:ea typeface="Microsoft JhengHei Light"/>
              </a:rPr>
              <a:t>lokala</a:t>
            </a:r>
            <a:r>
              <a:rPr b="0" lang="sv-SE" sz="1800" spc="-1" strike="noStrike">
                <a:latin typeface="Microsoft JhengHei Light"/>
                <a:ea typeface="Microsoft JhengHei Light"/>
              </a:rPr>
              <a:t> och </a:t>
            </a:r>
            <a:r>
              <a:rPr b="0" i="1" lang="sv-SE" sz="1800" spc="-1" strike="noStrike">
                <a:latin typeface="Microsoft JhengHei Light"/>
                <a:ea typeface="Microsoft JhengHei Light"/>
              </a:rPr>
              <a:t>Globala</a:t>
            </a:r>
            <a:r>
              <a:rPr b="0" lang="sv-SE" sz="1800" spc="-1" strike="noStrike">
                <a:latin typeface="Microsoft JhengHei Light"/>
                <a:ea typeface="Microsoft JhengHei Light"/>
              </a:rPr>
              <a:t> företeelser respektive trender. Ingen förespråkare av Global Uppvärmning skulle förneka lokala företeelser men i samma andetag påpeka hur lite det spelar roll för Globala trender. </a:t>
            </a:r>
            <a:endParaRPr b="0" lang="sv-SE" sz="18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Är Global Uppvärmning sant?</a:t>
            </a:r>
            <a:endParaRPr b="0" lang="sv-SE" sz="3600" spc="-1" strike="noStrike">
              <a:latin typeface="Arial"/>
            </a:endParaRPr>
          </a:p>
        </p:txBody>
      </p:sp>
      <p:pic>
        <p:nvPicPr>
          <p:cNvPr id="208" name="" descr=""/>
          <p:cNvPicPr/>
          <p:nvPr/>
        </p:nvPicPr>
        <p:blipFill>
          <a:blip r:embed="rId1"/>
          <a:stretch/>
        </p:blipFill>
        <p:spPr>
          <a:xfrm>
            <a:off x="138240" y="0"/>
            <a:ext cx="761760" cy="761760"/>
          </a:xfrm>
          <a:prstGeom prst="rect">
            <a:avLst/>
          </a:prstGeom>
          <a:ln w="0">
            <a:noFill/>
          </a:ln>
        </p:spPr>
      </p:pic>
      <p:sp>
        <p:nvSpPr>
          <p:cNvPr id="209" name="TextShape 2"/>
          <p:cNvSpPr txBox="1"/>
          <p:nvPr/>
        </p:nvSpPr>
        <p:spPr>
          <a:xfrm>
            <a:off x="720000" y="1620000"/>
            <a:ext cx="7920000" cy="1000800"/>
          </a:xfrm>
          <a:prstGeom prst="rect">
            <a:avLst/>
          </a:prstGeom>
          <a:noFill/>
          <a:ln w="0">
            <a:noFill/>
          </a:ln>
        </p:spPr>
        <p:txBody>
          <a:bodyPr lIns="90000" rIns="90000" tIns="45000" bIns="45000">
            <a:noAutofit/>
          </a:bodyPr>
          <a:p>
            <a:pPr>
              <a:lnSpc>
                <a:spcPct val="100000"/>
              </a:lnSpc>
            </a:pPr>
            <a:r>
              <a:rPr b="1" lang="sv-SE" sz="1800" spc="-1" strike="noStrike">
                <a:latin typeface="Microsoft JhengHei Light"/>
              </a:rPr>
              <a:t>..både koldioxidhalter och Globala medeltemperaturer har varit </a:t>
            </a:r>
            <a:r>
              <a:rPr b="1" i="1" lang="sv-SE" sz="1800" spc="-1" strike="noStrike">
                <a:latin typeface="Microsoft JhengHei Light"/>
              </a:rPr>
              <a:t>mycket</a:t>
            </a:r>
            <a:endParaRPr b="0" lang="sv-SE" sz="1800" spc="-1" strike="noStrike">
              <a:latin typeface="Arial"/>
            </a:endParaRPr>
          </a:p>
          <a:p>
            <a:pPr>
              <a:lnSpc>
                <a:spcPct val="100000"/>
              </a:lnSpc>
            </a:pPr>
            <a:r>
              <a:rPr b="1" lang="sv-SE" sz="1800" spc="-1" strike="noStrike">
                <a:latin typeface="Microsoft JhengHei Light"/>
              </a:rPr>
              <a:t>högre tidigare i jordens historia =&gt; Detta är normalt!</a:t>
            </a:r>
            <a:endParaRPr b="0" lang="sv-SE" sz="1800" spc="-1" strike="noStrike">
              <a:latin typeface="Arial"/>
            </a:endParaRPr>
          </a:p>
          <a:p>
            <a:pPr>
              <a:lnSpc>
                <a:spcPct val="100000"/>
              </a:lnSpc>
            </a:pPr>
            <a:r>
              <a:rPr b="0" lang="sv-SE" sz="1800" spc="-1" strike="noStrike">
                <a:latin typeface="Microsoft JhengHei Light"/>
              </a:rPr>
              <a:t>Straw-man?</a:t>
            </a:r>
            <a:endParaRPr b="0" lang="sv-SE" sz="1800" spc="-1" strike="noStrike">
              <a:latin typeface="Arial"/>
            </a:endParaRPr>
          </a:p>
        </p:txBody>
      </p:sp>
      <p:sp>
        <p:nvSpPr>
          <p:cNvPr id="210" name="TextShape 3"/>
          <p:cNvSpPr txBox="1"/>
          <p:nvPr/>
        </p:nvSpPr>
        <p:spPr>
          <a:xfrm>
            <a:off x="540000" y="2829960"/>
            <a:ext cx="9000000" cy="2821680"/>
          </a:xfrm>
          <a:prstGeom prst="rect">
            <a:avLst/>
          </a:prstGeom>
          <a:noFill/>
          <a:ln w="0">
            <a:noFill/>
          </a:ln>
        </p:spPr>
        <p:txBody>
          <a:bodyPr lIns="90000" rIns="90000" tIns="45000" bIns="45000">
            <a:noAutofit/>
          </a:bodyPr>
          <a:p>
            <a:r>
              <a:rPr b="0" lang="sv-SE" sz="1800" spc="-1" strike="noStrike">
                <a:latin typeface="Microsoft JhengHei Light"/>
              </a:rPr>
              <a:t>Sant, jordens medeltemperatur har varit mer än 8</a:t>
            </a:r>
            <a:r>
              <a:rPr b="0" lang="sv-SE" sz="1800" spc="-1" strike="noStrike">
                <a:latin typeface="Microsoft JhengHei Light"/>
                <a:ea typeface="Microsoft JhengHei Light"/>
              </a:rPr>
              <a:t>°</a:t>
            </a:r>
            <a:r>
              <a:rPr b="0" lang="sv-SE" sz="1800" spc="-1" strike="noStrike">
                <a:latin typeface="Microsoft JhengHei Light"/>
                <a:ea typeface="Microsoft JhengHei Light"/>
              </a:rPr>
              <a:t>C högre än idag, och ändå är forskarna rädda och varnar för 2-3</a:t>
            </a:r>
            <a:r>
              <a:rPr b="0" lang="sv-SE" sz="1800" spc="-1" strike="noStrike">
                <a:latin typeface="Microsoft JhengHei Light"/>
                <a:ea typeface="Microsoft JhengHei Light"/>
              </a:rPr>
              <a:t>°</a:t>
            </a:r>
            <a:r>
              <a:rPr b="0" lang="sv-SE" sz="1800" spc="-1" strike="noStrike">
                <a:latin typeface="Microsoft JhengHei Light"/>
                <a:ea typeface="Microsoft JhengHei Light"/>
              </a:rPr>
              <a:t>C höjning. </a:t>
            </a:r>
            <a:endParaRPr b="0" lang="sv-SE" sz="1800" spc="-1" strike="noStrike">
              <a:latin typeface="Arial"/>
            </a:endParaRPr>
          </a:p>
          <a:p>
            <a:endParaRPr b="0" lang="sv-SE" sz="1800" spc="-1" strike="noStrike">
              <a:latin typeface="Arial"/>
            </a:endParaRPr>
          </a:p>
          <a:p>
            <a:r>
              <a:rPr b="0" lang="sv-SE" sz="1800" spc="-1" strike="noStrike">
                <a:latin typeface="Microsoft JhengHei Light"/>
                <a:ea typeface="Microsoft JhengHei Light"/>
              </a:rPr>
              <a:t>Straw-man är ju att detta är normalt (underförstått för människan). Det må vara normalt för jorden. Men en höjning av jordens medeltemperatur på 8</a:t>
            </a:r>
            <a:r>
              <a:rPr b="0" lang="sv-SE" sz="1800" spc="-1" strike="noStrike">
                <a:latin typeface="Microsoft JhengHei Light"/>
                <a:ea typeface="Microsoft JhengHei Light"/>
              </a:rPr>
              <a:t>°</a:t>
            </a:r>
            <a:r>
              <a:rPr b="0" lang="sv-SE" sz="1800" spc="-1" strike="noStrike">
                <a:latin typeface="Microsoft JhengHei Light"/>
                <a:ea typeface="Microsoft JhengHei Light"/>
              </a:rPr>
              <a:t>C skulle höja havsnivåerna med ~100m under en period av 50år. Vilket är normalt för jorden och vissa anpassningsbara djurarter skulle ju så klart klara sig – men den civilisation vi idag lever i skulle ju emotse en kollaps av episka proportioner. </a:t>
            </a:r>
            <a:endParaRPr b="0" lang="sv-SE" sz="1800" spc="-1" strike="noStrike">
              <a:latin typeface="Arial"/>
            </a:endParaRPr>
          </a:p>
          <a:p>
            <a:endParaRPr b="0" lang="sv-SE" sz="1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Lite (tråkiga) siffror och referenser</a:t>
            </a:r>
            <a:endParaRPr b="0" lang="sv-SE" sz="3600" spc="-1" strike="noStrike">
              <a:latin typeface="Arial"/>
            </a:endParaRPr>
          </a:p>
        </p:txBody>
      </p:sp>
      <p:pic>
        <p:nvPicPr>
          <p:cNvPr id="212" name="" descr=""/>
          <p:cNvPicPr/>
          <p:nvPr/>
        </p:nvPicPr>
        <p:blipFill>
          <a:blip r:embed="rId1"/>
          <a:stretch/>
        </p:blipFill>
        <p:spPr>
          <a:xfrm>
            <a:off x="138240" y="0"/>
            <a:ext cx="761760" cy="761760"/>
          </a:xfrm>
          <a:prstGeom prst="rect">
            <a:avLst/>
          </a:prstGeom>
          <a:ln w="0">
            <a:noFill/>
          </a:ln>
        </p:spPr>
      </p:pic>
      <p:sp>
        <p:nvSpPr>
          <p:cNvPr id="213" name="TextShape 2"/>
          <p:cNvSpPr txBox="1"/>
          <p:nvPr/>
        </p:nvSpPr>
        <p:spPr>
          <a:xfrm>
            <a:off x="900000" y="1813680"/>
            <a:ext cx="8460000" cy="1304280"/>
          </a:xfrm>
          <a:prstGeom prst="rect">
            <a:avLst/>
          </a:prstGeom>
          <a:noFill/>
          <a:ln w="0">
            <a:noFill/>
          </a:ln>
        </p:spPr>
        <p:txBody>
          <a:bodyPr lIns="90000" rIns="90000" tIns="45000" bIns="45000">
            <a:noAutofit/>
          </a:bodyPr>
          <a:p>
            <a:r>
              <a:rPr b="0" lang="sv-SE" sz="1800" spc="-1" strike="noStrike">
                <a:latin typeface="Microsoft JhengHei Light"/>
              </a:rPr>
              <a:t>När vetenskapen pratar om Global uppvärmning pratar man om den kumulativa effekt utsläppen av växthusgaser, framför allt CO</a:t>
            </a:r>
            <a:r>
              <a:rPr b="0" lang="sv-SE" sz="1800" spc="-1" strike="noStrike" baseline="-8000">
                <a:latin typeface="Microsoft JhengHei Light"/>
              </a:rPr>
              <a:t>2</a:t>
            </a:r>
            <a:r>
              <a:rPr b="0" lang="sv-SE" sz="1800" spc="-1" strike="noStrike">
                <a:latin typeface="Microsoft JhengHei Light"/>
              </a:rPr>
              <a:t>, har på jordens medeltemperatur </a:t>
            </a:r>
            <a:r>
              <a:rPr b="1" lang="sv-SE" sz="1800" spc="-1" strike="noStrike">
                <a:latin typeface="Microsoft JhengHei Light"/>
              </a:rPr>
              <a:t>jämfört med nivåerna under förindustriell tid </a:t>
            </a:r>
            <a:endParaRPr b="0" lang="sv-SE" sz="1800" spc="-1" strike="noStrike">
              <a:latin typeface="Arial"/>
            </a:endParaRPr>
          </a:p>
          <a:p>
            <a:r>
              <a:rPr b="0" lang="sv-SE" sz="1800" spc="-1" strike="noStrike">
                <a:latin typeface="Microsoft JhengHei Light"/>
              </a:rPr>
              <a:t>(</a:t>
            </a:r>
            <a:r>
              <a:rPr b="0" lang="sv-SE" sz="1800" spc="-1" strike="noStrike">
                <a:latin typeface="Microsoft JhengHei Light"/>
                <a:ea typeface="Microsoft JhengHei Light"/>
              </a:rPr>
              <a:t>1850-1899</a:t>
            </a:r>
            <a:r>
              <a:rPr b="0" lang="sv-SE" sz="1800" spc="-1" strike="noStrike">
                <a:latin typeface="Microsoft JhengHei Light"/>
              </a:rPr>
              <a:t>)</a:t>
            </a:r>
            <a:endParaRPr b="0" lang="sv-SE" sz="1800" spc="-1" strike="noStrike">
              <a:latin typeface="Arial"/>
            </a:endParaRPr>
          </a:p>
        </p:txBody>
      </p:sp>
      <p:sp>
        <p:nvSpPr>
          <p:cNvPr id="214" name="TextShape 3"/>
          <p:cNvSpPr txBox="1"/>
          <p:nvPr/>
        </p:nvSpPr>
        <p:spPr>
          <a:xfrm>
            <a:off x="900000" y="3420000"/>
            <a:ext cx="8280000" cy="697320"/>
          </a:xfrm>
          <a:prstGeom prst="rect">
            <a:avLst/>
          </a:prstGeom>
          <a:noFill/>
          <a:ln w="0">
            <a:noFill/>
          </a:ln>
        </p:spPr>
        <p:txBody>
          <a:bodyPr lIns="90000" rIns="90000" tIns="45000" bIns="45000">
            <a:noAutofit/>
          </a:bodyPr>
          <a:p>
            <a:r>
              <a:rPr b="0" lang="sv-SE" sz="1800" spc="-1" strike="noStrike">
                <a:latin typeface="Microsoft JhengHei Light"/>
              </a:rPr>
              <a:t>Man räknar på att en fördubbling av atmosfärens halter av CO</a:t>
            </a:r>
            <a:r>
              <a:rPr b="0" lang="sv-SE" sz="1800" spc="-1" strike="noStrike" baseline="-8000">
                <a:latin typeface="Microsoft JhengHei Light"/>
              </a:rPr>
              <a:t>2</a:t>
            </a:r>
            <a:r>
              <a:rPr b="0" lang="sv-SE" sz="1800" spc="-1" strike="noStrike">
                <a:latin typeface="Microsoft JhengHei Light"/>
              </a:rPr>
              <a:t> innebär en höjning av temperaturen på mellan 1,5</a:t>
            </a:r>
            <a:r>
              <a:rPr b="0" lang="sv-SE" sz="1800" spc="-1" strike="noStrike">
                <a:latin typeface="Microsoft JhengHei Light"/>
                <a:ea typeface="Arial"/>
              </a:rPr>
              <a:t>°</a:t>
            </a:r>
            <a:r>
              <a:rPr b="0" lang="sv-SE" sz="1800" spc="-1" strike="noStrike">
                <a:latin typeface="Microsoft JhengHei Light"/>
              </a:rPr>
              <a:t> och 4,6</a:t>
            </a:r>
            <a:r>
              <a:rPr b="0" lang="sv-SE" sz="1800" spc="-1" strike="noStrike">
                <a:latin typeface="Microsoft JhengHei Light"/>
                <a:ea typeface="Arial"/>
              </a:rPr>
              <a:t>° C till år 2100</a:t>
            </a:r>
            <a:endParaRPr b="0" lang="sv-SE" sz="1800" spc="-1" strike="noStrike">
              <a:latin typeface="Arial"/>
            </a:endParaRPr>
          </a:p>
        </p:txBody>
      </p:sp>
      <p:sp>
        <p:nvSpPr>
          <p:cNvPr id="215" name="TextShape 4"/>
          <p:cNvSpPr txBox="1"/>
          <p:nvPr/>
        </p:nvSpPr>
        <p:spPr>
          <a:xfrm>
            <a:off x="900000" y="4320000"/>
            <a:ext cx="8280000" cy="697320"/>
          </a:xfrm>
          <a:prstGeom prst="rect">
            <a:avLst/>
          </a:prstGeom>
          <a:noFill/>
          <a:ln w="0">
            <a:noFill/>
          </a:ln>
        </p:spPr>
        <p:txBody>
          <a:bodyPr lIns="90000" rIns="90000" tIns="45000" bIns="45000">
            <a:noAutofit/>
          </a:bodyPr>
          <a:p>
            <a:r>
              <a:rPr b="0" lang="sv-SE" sz="1800" spc="-1" strike="noStrike">
                <a:latin typeface="Microsoft JhengHei Light"/>
              </a:rPr>
              <a:t>Om vi till år 2050 lyckas anpassa våra nettoutsläpp till 0 (noll), kommer den Globala medeltemperaturen jämfört med förindustriell tid stanna på  1,5</a:t>
            </a:r>
            <a:r>
              <a:rPr b="0" lang="sv-SE" sz="1800" spc="-1" strike="noStrike">
                <a:latin typeface="Microsoft JhengHei Light"/>
                <a:ea typeface="Arial"/>
              </a:rPr>
              <a:t>°C. </a:t>
            </a:r>
            <a:endParaRPr b="0" lang="sv-SE" sz="1800" spc="-1" strike="noStrike">
              <a:latin typeface="Arial"/>
            </a:endParaRPr>
          </a:p>
        </p:txBody>
      </p:sp>
    </p:spTree>
  </p:cSld>
  <mc:AlternateContent>
    <mc:Choice Requires="p14">
      <p:transition spd="slow" p14:dur="2000"/>
    </mc:Choice>
    <mc:Fallback>
      <p:transition spd="slow"/>
    </mc:Fallback>
  </mc:AlternateContent>
  <p:timing>
    <p:tnLst>
      <p:par>
        <p:cTn id="163" dur="indefinite" restart="never" nodeType="tmRoot">
          <p:childTnLst>
            <p:seq>
              <p:cTn id="164" dur="indefinite" nodeType="mainSeq">
                <p:childTnLst>
                  <p:par>
                    <p:cTn id="165" fill="hold">
                      <p:stCondLst>
                        <p:cond delay="indefinite"/>
                      </p:stCondLst>
                      <p:childTnLst>
                        <p:par>
                          <p:cTn id="166" fill="hold">
                            <p:stCondLst>
                              <p:cond delay="0"/>
                            </p:stCondLst>
                            <p:childTnLst>
                              <p:par>
                                <p:cTn id="167" nodeType="clickEffect" fill="hold" presetClass="entr" presetID="1">
                                  <p:stCondLst>
                                    <p:cond delay="0"/>
                                  </p:stCondLst>
                                  <p:childTnLst>
                                    <p:set>
                                      <p:cBhvr>
                                        <p:cTn id="168" dur="1" fill="hold">
                                          <p:stCondLst>
                                            <p:cond delay="0"/>
                                          </p:stCondLst>
                                        </p:cTn>
                                        <p:tgtEl>
                                          <p:spTgt spid="214">
                                            <p:txEl>
                                              <p:pRg st="0" end="0"/>
                                            </p:txEl>
                                          </p:spTgt>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nodeType="clickEffect" fill="hold" presetClass="entr" presetID="1">
                                  <p:stCondLst>
                                    <p:cond delay="0"/>
                                  </p:stCondLst>
                                  <p:childTnLst>
                                    <p:set>
                                      <p:cBhvr>
                                        <p:cTn id="172"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4400" spc="-1" strike="noStrike">
                <a:latin typeface="Microsoft YaHei UI Light"/>
              </a:rPr>
              <a:t>Vacciner, ’fake’?</a:t>
            </a:r>
            <a:endParaRPr b="0" lang="sv-SE" sz="4400" spc="-1" strike="noStrike">
              <a:latin typeface="Arial"/>
            </a:endParaRPr>
          </a:p>
        </p:txBody>
      </p:sp>
      <p:sp>
        <p:nvSpPr>
          <p:cNvPr id="52" name="TextShape 2"/>
          <p:cNvSpPr txBox="1"/>
          <p:nvPr/>
        </p:nvSpPr>
        <p:spPr>
          <a:xfrm>
            <a:off x="468360" y="1391760"/>
            <a:ext cx="9071640" cy="3288240"/>
          </a:xfrm>
          <a:prstGeom prst="rect">
            <a:avLst/>
          </a:prstGeom>
          <a:noFill/>
          <a:ln w="0">
            <a:noFill/>
          </a:ln>
        </p:spPr>
        <p:txBody>
          <a:bodyPr lIns="0" rIns="0" tIns="0" bIns="0">
            <a:normAutofit fontScale="70000"/>
          </a:bodyPr>
          <a:p>
            <a:pPr marL="432000" indent="-324000">
              <a:spcBef>
                <a:spcPts val="1417"/>
              </a:spcBef>
              <a:buClr>
                <a:srgbClr val="000000"/>
              </a:buClr>
              <a:buSzPct val="45000"/>
              <a:buFont typeface="Wingdings" charset="2"/>
              <a:buChar char=""/>
            </a:pPr>
            <a:endParaRPr b="0" lang="sv-SE" sz="3200" spc="-1" strike="noStrike">
              <a:latin typeface="Arial"/>
            </a:endParaRPr>
          </a:p>
          <a:p>
            <a:pPr marL="432000" indent="-324000">
              <a:spcBef>
                <a:spcPts val="1417"/>
              </a:spcBef>
              <a:buClr>
                <a:srgbClr val="000000"/>
              </a:buClr>
              <a:buSzPct val="45000"/>
              <a:buFont typeface="Wingdings" charset="2"/>
              <a:buChar char=""/>
            </a:pPr>
            <a:endParaRPr b="0" lang="sv-SE" sz="3200" spc="-1" strike="noStrike">
              <a:latin typeface="Arial"/>
            </a:endParaRPr>
          </a:p>
          <a:p>
            <a:pPr marL="432000" indent="-324000">
              <a:spcBef>
                <a:spcPts val="1417"/>
              </a:spcBef>
              <a:buClr>
                <a:srgbClr val="000000"/>
              </a:buClr>
              <a:buSzPct val="45000"/>
              <a:buFont typeface="Wingdings" charset="2"/>
              <a:buChar char=""/>
            </a:pPr>
            <a:r>
              <a:rPr b="0" lang="sv-SE" sz="2600" spc="-1" strike="noStrike">
                <a:latin typeface="Microsoft JhengHei UI Light"/>
              </a:rPr>
              <a:t>Ett sätt att kontrollera människor med micro-chip!</a:t>
            </a:r>
            <a:endParaRPr b="0" lang="sv-SE" sz="2600" spc="-1" strike="noStrike">
              <a:latin typeface="Arial"/>
            </a:endParaRPr>
          </a:p>
          <a:p>
            <a:pPr marL="432000" indent="-324000">
              <a:spcBef>
                <a:spcPts val="1417"/>
              </a:spcBef>
              <a:buClr>
                <a:srgbClr val="000000"/>
              </a:buClr>
              <a:buSzPct val="45000"/>
              <a:buFont typeface="Wingdings" charset="2"/>
              <a:buChar char=""/>
            </a:pPr>
            <a:r>
              <a:rPr b="0" lang="sv-SE" sz="2600" spc="-1" strike="noStrike">
                <a:latin typeface="Microsoft JhengHei UI Light"/>
              </a:rPr>
              <a:t>Orsakar autism!</a:t>
            </a:r>
            <a:endParaRPr b="0" lang="sv-SE" sz="2600" spc="-1" strike="noStrike">
              <a:latin typeface="Arial"/>
            </a:endParaRPr>
          </a:p>
          <a:p>
            <a:pPr marL="432000" indent="-324000">
              <a:spcBef>
                <a:spcPts val="1417"/>
              </a:spcBef>
              <a:buClr>
                <a:srgbClr val="000000"/>
              </a:buClr>
              <a:buSzPct val="45000"/>
              <a:buFont typeface="Wingdings" charset="2"/>
              <a:buChar char=""/>
            </a:pPr>
            <a:r>
              <a:rPr b="0" lang="sv-SE" sz="2600" spc="-1" strike="noStrike">
                <a:latin typeface="Microsoft JhengHei UI Light"/>
              </a:rPr>
              <a:t>Innehåller gifter/ämnen som gör dig sjukare!</a:t>
            </a:r>
            <a:endParaRPr b="0" lang="sv-SE" sz="2600" spc="-1" strike="noStrike">
              <a:latin typeface="Arial"/>
            </a:endParaRPr>
          </a:p>
          <a:p>
            <a:pPr marL="432000" indent="-324000">
              <a:spcBef>
                <a:spcPts val="1417"/>
              </a:spcBef>
              <a:buClr>
                <a:srgbClr val="000000"/>
              </a:buClr>
              <a:buSzPct val="45000"/>
              <a:buFont typeface="Wingdings" charset="2"/>
              <a:buChar char=""/>
            </a:pPr>
            <a:r>
              <a:rPr b="0" lang="sv-SE" sz="2600" spc="-1" strike="noStrike">
                <a:latin typeface="Microsoft JhengHei UI Light"/>
              </a:rPr>
              <a:t>De funkar ju inte ens, folk blir ju sjuka ändå.</a:t>
            </a:r>
            <a:endParaRPr b="0" lang="sv-SE" sz="2600" spc="-1" strike="noStrike">
              <a:latin typeface="Arial"/>
            </a:endParaRPr>
          </a:p>
          <a:p>
            <a:pPr marL="432000" indent="-324000">
              <a:spcBef>
                <a:spcPts val="1417"/>
              </a:spcBef>
              <a:buClr>
                <a:srgbClr val="000000"/>
              </a:buClr>
              <a:buSzPct val="45000"/>
              <a:buFont typeface="Wingdings" charset="2"/>
              <a:buChar char=""/>
            </a:pPr>
            <a:r>
              <a:rPr b="0" lang="sv-SE" sz="2600" spc="-1" strike="noStrike">
                <a:latin typeface="Microsoft JhengHei UI Light"/>
              </a:rPr>
              <a:t> </a:t>
            </a:r>
            <a:endParaRPr b="0" lang="sv-SE" sz="2600" spc="-1" strike="noStrike">
              <a:latin typeface="Arial"/>
            </a:endParaRPr>
          </a:p>
        </p:txBody>
      </p:sp>
      <p:pic>
        <p:nvPicPr>
          <p:cNvPr id="53" name="" descr=""/>
          <p:cNvPicPr/>
          <p:nvPr/>
        </p:nvPicPr>
        <p:blipFill>
          <a:blip r:embed="rId1"/>
          <a:stretch/>
        </p:blipFill>
        <p:spPr>
          <a:xfrm>
            <a:off x="138240" y="0"/>
            <a:ext cx="761760" cy="76176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Är Global Uppvärmning sant?</a:t>
            </a:r>
            <a:endParaRPr b="0" lang="sv-SE" sz="3600" spc="-1" strike="noStrike">
              <a:latin typeface="Arial"/>
            </a:endParaRPr>
          </a:p>
        </p:txBody>
      </p:sp>
      <p:pic>
        <p:nvPicPr>
          <p:cNvPr id="217" name="" descr=""/>
          <p:cNvPicPr/>
          <p:nvPr/>
        </p:nvPicPr>
        <p:blipFill>
          <a:blip r:embed="rId1"/>
          <a:stretch/>
        </p:blipFill>
        <p:spPr>
          <a:xfrm>
            <a:off x="138240" y="0"/>
            <a:ext cx="761760" cy="761760"/>
          </a:xfrm>
          <a:prstGeom prst="rect">
            <a:avLst/>
          </a:prstGeom>
          <a:ln w="0">
            <a:noFill/>
          </a:ln>
        </p:spPr>
      </p:pic>
      <p:sp>
        <p:nvSpPr>
          <p:cNvPr id="218" name="TextShape 2"/>
          <p:cNvSpPr txBox="1"/>
          <p:nvPr/>
        </p:nvSpPr>
        <p:spPr>
          <a:xfrm>
            <a:off x="4140000" y="1854000"/>
            <a:ext cx="1620000" cy="1206000"/>
          </a:xfrm>
          <a:prstGeom prst="rect">
            <a:avLst/>
          </a:prstGeom>
          <a:noFill/>
          <a:ln w="0">
            <a:noFill/>
          </a:ln>
        </p:spPr>
        <p:txBody>
          <a:bodyPr lIns="90000" rIns="90000" tIns="45000" bIns="45000">
            <a:noAutofit/>
          </a:bodyPr>
          <a:p>
            <a:r>
              <a:rPr b="1" lang="sv-SE" sz="6600" spc="-1" strike="noStrike">
                <a:latin typeface="Microsoft JhengHei Light"/>
                <a:ea typeface="Microsoft JhengHei Light"/>
              </a:rPr>
              <a:t>JA!</a:t>
            </a:r>
            <a:endParaRPr b="0" lang="sv-SE" sz="6600" spc="-1" strike="noStrike">
              <a:latin typeface="Arial"/>
            </a:endParaRPr>
          </a:p>
        </p:txBody>
      </p:sp>
      <p:sp>
        <p:nvSpPr>
          <p:cNvPr id="219" name="TextShape 3"/>
          <p:cNvSpPr txBox="1"/>
          <p:nvPr/>
        </p:nvSpPr>
        <p:spPr>
          <a:xfrm>
            <a:off x="1800000" y="3780000"/>
            <a:ext cx="5940000" cy="428760"/>
          </a:xfrm>
          <a:prstGeom prst="rect">
            <a:avLst/>
          </a:prstGeom>
          <a:noFill/>
          <a:ln w="0">
            <a:noFill/>
          </a:ln>
        </p:spPr>
        <p:txBody>
          <a:bodyPr lIns="90000" rIns="90000" tIns="45000" bIns="45000">
            <a:noAutofit/>
          </a:bodyPr>
          <a:p>
            <a:r>
              <a:rPr b="0" lang="sv-SE" sz="2000" spc="-1" strike="noStrike">
                <a:latin typeface="Microsoft JhengHei Light"/>
              </a:rPr>
              <a:t>Varför är det så svårt att göra något åt den då?</a:t>
            </a:r>
            <a:endParaRPr b="0" lang="sv-SE" sz="2000" spc="-1" strike="noStrike">
              <a:latin typeface="Arial"/>
            </a:endParaRPr>
          </a:p>
        </p:txBody>
      </p:sp>
    </p:spTree>
  </p:cSld>
  <mc:AlternateContent>
    <mc:Choice Requires="p14">
      <p:transition spd="slow" p14:dur="2000"/>
    </mc:Choice>
    <mc:Fallback>
      <p:transition spd="slow"/>
    </mc:Fallback>
  </mc:AlternateContent>
  <p:timing>
    <p:tnLst>
      <p:par>
        <p:cTn id="173" dur="indefinite" restart="never" nodeType="tmRoot">
          <p:childTnLst>
            <p:seq>
              <p:cTn id="174" dur="indefinite" nodeType="mainSeq">
                <p:childTnLst>
                  <p:par>
                    <p:cTn id="175" fill="hold">
                      <p:stCondLst>
                        <p:cond delay="indefinite"/>
                      </p:stCondLst>
                      <p:childTnLst>
                        <p:par>
                          <p:cTn id="176" fill="hold">
                            <p:stCondLst>
                              <p:cond delay="0"/>
                            </p:stCondLst>
                            <p:childTnLst>
                              <p:par>
                                <p:cTn id="177" nodeType="clickEffect" fill="hold" presetClass="entr" presetID="1">
                                  <p:stCondLst>
                                    <p:cond delay="0"/>
                                  </p:stCondLst>
                                  <p:childTnLst>
                                    <p:set>
                                      <p:cBhvr>
                                        <p:cTn id="178" dur="1" fill="hold">
                                          <p:stCondLst>
                                            <p:cond delay="0"/>
                                          </p:stCondLst>
                                        </p:cTn>
                                        <p:tgtEl>
                                          <p:spTgt spid="218">
                                            <p:txEl>
                                              <p:pRg st="0" end="0"/>
                                            </p:txEl>
                                          </p:spTgt>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nodeType="clickEffect" fill="hold" presetClass="entr" presetID="1">
                                  <p:stCondLst>
                                    <p:cond delay="0"/>
                                  </p:stCondLst>
                                  <p:childTnLst>
                                    <p:set>
                                      <p:cBhvr>
                                        <p:cTn id="182" dur="1" fill="hold">
                                          <p:stCondLst>
                                            <p:cond delay="0"/>
                                          </p:stCondLst>
                                        </p:cTn>
                                        <p:tgtEl>
                                          <p:spTgt spid="219">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Lite (tråkiga) siffror och referenser</a:t>
            </a:r>
            <a:endParaRPr b="0" lang="sv-SE" sz="3600" spc="-1" strike="noStrike">
              <a:latin typeface="Arial"/>
            </a:endParaRPr>
          </a:p>
        </p:txBody>
      </p:sp>
      <p:pic>
        <p:nvPicPr>
          <p:cNvPr id="221" name="" descr=""/>
          <p:cNvPicPr/>
          <p:nvPr/>
        </p:nvPicPr>
        <p:blipFill>
          <a:blip r:embed="rId1"/>
          <a:stretch/>
        </p:blipFill>
        <p:spPr>
          <a:xfrm>
            <a:off x="138240" y="0"/>
            <a:ext cx="761760" cy="761760"/>
          </a:xfrm>
          <a:prstGeom prst="rect">
            <a:avLst/>
          </a:prstGeom>
          <a:ln w="0">
            <a:noFill/>
          </a:ln>
        </p:spPr>
      </p:pic>
      <p:sp>
        <p:nvSpPr>
          <p:cNvPr id="222" name="TextShape 2"/>
          <p:cNvSpPr txBox="1"/>
          <p:nvPr/>
        </p:nvSpPr>
        <p:spPr>
          <a:xfrm>
            <a:off x="900000" y="1813680"/>
            <a:ext cx="8460000" cy="1066320"/>
          </a:xfrm>
          <a:prstGeom prst="rect">
            <a:avLst/>
          </a:prstGeom>
          <a:noFill/>
          <a:ln w="0">
            <a:noFill/>
          </a:ln>
        </p:spPr>
        <p:txBody>
          <a:bodyPr lIns="90000" rIns="90000" tIns="45000" bIns="45000">
            <a:noAutofit/>
          </a:bodyPr>
          <a:p>
            <a:pPr>
              <a:lnSpc>
                <a:spcPct val="100000"/>
              </a:lnSpc>
            </a:pPr>
            <a:r>
              <a:rPr b="0" lang="sv-SE" sz="1800" spc="-1" strike="noStrike">
                <a:latin typeface="Microsoft JhengHei Light"/>
                <a:ea typeface="Microsoft YaHei"/>
              </a:rPr>
              <a:t>Fortsätter vi med </a:t>
            </a:r>
            <a:r>
              <a:rPr b="0" i="1" lang="sv-SE" sz="1800" spc="-1" strike="noStrike">
                <a:latin typeface="Microsoft JhengHei Light"/>
                <a:ea typeface="Microsoft YaHei"/>
              </a:rPr>
              <a:t>dagens</a:t>
            </a:r>
            <a:r>
              <a:rPr b="0" lang="sv-SE" sz="1800" spc="-1" strike="noStrike">
                <a:latin typeface="Microsoft JhengHei Light"/>
                <a:ea typeface="Microsoft YaHei"/>
              </a:rPr>
              <a:t> utsläppsnivåer av CO</a:t>
            </a:r>
            <a:r>
              <a:rPr b="0" lang="sv-SE" sz="1800" spc="-1" strike="noStrike" baseline="-8000">
                <a:latin typeface="Microsoft JhengHei Light"/>
                <a:ea typeface="Microsoft YaHei"/>
              </a:rPr>
              <a:t>2 </a:t>
            </a:r>
            <a:r>
              <a:rPr b="0" lang="sv-SE" sz="1800" spc="-1" strike="noStrike">
                <a:latin typeface="Microsoft JhengHei Light"/>
                <a:ea typeface="Microsoft YaHei"/>
              </a:rPr>
              <a:t>förutspås den Globala medeltemperaturen nå 2</a:t>
            </a:r>
            <a:r>
              <a:rPr b="0" lang="sv-SE" sz="1800" spc="-1" strike="noStrike">
                <a:latin typeface="Microsoft JhengHei Light"/>
                <a:ea typeface="Arial"/>
              </a:rPr>
              <a:t>°C nån gång år 2038/2039, 2,4°C år 2050 och alltså </a:t>
            </a:r>
            <a:endParaRPr b="0" lang="sv-SE" sz="1800" spc="-1" strike="noStrike">
              <a:latin typeface="Arial"/>
            </a:endParaRPr>
          </a:p>
          <a:p>
            <a:pPr>
              <a:lnSpc>
                <a:spcPct val="100000"/>
              </a:lnSpc>
            </a:pPr>
            <a:r>
              <a:rPr b="0" lang="sv-SE" sz="1800" spc="-1" strike="noStrike">
                <a:latin typeface="Microsoft JhengHei Light"/>
                <a:ea typeface="Arial"/>
              </a:rPr>
              <a:t>4,6</a:t>
            </a:r>
            <a:r>
              <a:rPr b="0" lang="sv-SE" sz="1800" spc="-1" strike="noStrike">
                <a:latin typeface="Microsoft JhengHei Light"/>
                <a:ea typeface="Arial"/>
              </a:rPr>
              <a:t>°C år 2100.</a:t>
            </a:r>
            <a:endParaRPr b="0" lang="sv-SE" sz="1800" spc="-1" strike="noStrike">
              <a:latin typeface="Arial"/>
            </a:endParaRPr>
          </a:p>
        </p:txBody>
      </p:sp>
      <p:sp>
        <p:nvSpPr>
          <p:cNvPr id="223" name="TextShape 3"/>
          <p:cNvSpPr txBox="1"/>
          <p:nvPr/>
        </p:nvSpPr>
        <p:spPr>
          <a:xfrm>
            <a:off x="900000" y="3420000"/>
            <a:ext cx="8460000" cy="1406880"/>
          </a:xfrm>
          <a:prstGeom prst="rect">
            <a:avLst/>
          </a:prstGeom>
          <a:noFill/>
          <a:ln w="0">
            <a:noFill/>
          </a:ln>
        </p:spPr>
        <p:txBody>
          <a:bodyPr lIns="90000" rIns="90000" tIns="45000" bIns="45000">
            <a:noAutofit/>
          </a:bodyPr>
          <a:p>
            <a:pPr>
              <a:lnSpc>
                <a:spcPct val="100000"/>
              </a:lnSpc>
            </a:pPr>
            <a:r>
              <a:rPr b="0" lang="sv-SE" sz="2600" spc="-1" strike="noStrike">
                <a:latin typeface="Microsoft JhengHei Light"/>
                <a:ea typeface="Arial"/>
              </a:rPr>
              <a:t>Om detta sker, vilket ingenting gällande faktiska åtgärder av världens länder återspeglar, ser vi fram mot följande scenario:</a:t>
            </a:r>
            <a:endParaRPr b="0" lang="sv-SE" sz="2600" spc="-1" strike="noStrike">
              <a:latin typeface="Arial"/>
            </a:endParaRPr>
          </a:p>
        </p:txBody>
      </p:sp>
    </p:spTree>
  </p:cSld>
  <mc:AlternateContent>
    <mc:Choice Requires="p14">
      <p:transition spd="slow" p14:dur="2000"/>
    </mc:Choice>
    <mc:Fallback>
      <p:transition spd="slow"/>
    </mc:Fallback>
  </mc:AlternateContent>
  <p:timing>
    <p:tnLst>
      <p:par>
        <p:cTn id="183" dur="indefinite" restart="never" nodeType="tmRoot">
          <p:childTnLst>
            <p:seq>
              <p:cTn id="184" dur="indefinite" nodeType="mainSeq">
                <p:childTnLst>
                  <p:par>
                    <p:cTn id="185" fill="hold">
                      <p:stCondLst>
                        <p:cond delay="indefinite"/>
                      </p:stCondLst>
                      <p:childTnLst>
                        <p:par>
                          <p:cTn id="186" fill="hold">
                            <p:stCondLst>
                              <p:cond delay="0"/>
                            </p:stCondLst>
                            <p:childTnLst>
                              <p:par>
                                <p:cTn id="187" nodeType="clickEffect" fill="hold" presetClass="entr" presetID="1">
                                  <p:stCondLst>
                                    <p:cond delay="0"/>
                                  </p:stCondLst>
                                  <p:childTnLst>
                                    <p:set>
                                      <p:cBhvr>
                                        <p:cTn id="188"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Lite (tråkiga) siffror och referenser</a:t>
            </a:r>
            <a:endParaRPr b="0" lang="sv-SE" sz="3600" spc="-1" strike="noStrike">
              <a:latin typeface="Arial"/>
            </a:endParaRPr>
          </a:p>
        </p:txBody>
      </p:sp>
      <p:pic>
        <p:nvPicPr>
          <p:cNvPr id="225" name="" descr=""/>
          <p:cNvPicPr/>
          <p:nvPr/>
        </p:nvPicPr>
        <p:blipFill>
          <a:blip r:embed="rId1"/>
          <a:stretch/>
        </p:blipFill>
        <p:spPr>
          <a:xfrm>
            <a:off x="138240" y="0"/>
            <a:ext cx="761760" cy="761760"/>
          </a:xfrm>
          <a:prstGeom prst="rect">
            <a:avLst/>
          </a:prstGeom>
          <a:ln w="0">
            <a:noFill/>
          </a:ln>
        </p:spPr>
      </p:pic>
      <p:sp>
        <p:nvSpPr>
          <p:cNvPr id="226" name="TextShape 2"/>
          <p:cNvSpPr txBox="1"/>
          <p:nvPr/>
        </p:nvSpPr>
        <p:spPr>
          <a:xfrm>
            <a:off x="900000" y="1800000"/>
            <a:ext cx="8640000" cy="3065400"/>
          </a:xfrm>
          <a:prstGeom prst="rect">
            <a:avLst/>
          </a:prstGeom>
          <a:noFill/>
          <a:ln w="0">
            <a:noFill/>
          </a:ln>
        </p:spPr>
        <p:txBody>
          <a:bodyPr lIns="90000" rIns="90000" tIns="45000" bIns="45000">
            <a:noAutofit/>
          </a:bodyPr>
          <a:p>
            <a:r>
              <a:rPr b="0" lang="sv-SE" sz="2200" spc="-1" strike="noStrike">
                <a:latin typeface="Microsoft JhengHei Light"/>
              </a:rPr>
              <a:t>AFRIKA:</a:t>
            </a:r>
            <a:endParaRPr b="0" lang="sv-SE" sz="2200" spc="-1" strike="noStrike">
              <a:latin typeface="Arial"/>
            </a:endParaRPr>
          </a:p>
          <a:p>
            <a:endParaRPr b="0" lang="sv-SE" sz="2200" spc="-1" strike="noStrike">
              <a:latin typeface="Arial"/>
            </a:endParaRPr>
          </a:p>
          <a:p>
            <a:r>
              <a:rPr b="0" lang="sv-SE" sz="2200" spc="-1" strike="noStrike">
                <a:latin typeface="Microsoft JhengHei Light"/>
              </a:rPr>
              <a:t>Hundratals miljoner kommer bli "klimatflyktingar" då torka kommer drabba denna kontinent extra hårt. Det kommer helt enkelt inte gå att odla något. Stora delar av södra Afrika och Sahel-området kommer bli obeboeliga för människor. Mycket stor risk för ökade regionala väpnade konflikter om de, på grund av torka, sinande resurserna som finns kvar.</a:t>
            </a:r>
            <a:endParaRPr b="0" lang="sv-SE" sz="22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Lite (tråkiga) siffror och referenser</a:t>
            </a:r>
            <a:endParaRPr b="0" lang="sv-SE" sz="3600" spc="-1" strike="noStrike">
              <a:latin typeface="Arial"/>
            </a:endParaRPr>
          </a:p>
        </p:txBody>
      </p:sp>
      <p:pic>
        <p:nvPicPr>
          <p:cNvPr id="228" name="" descr=""/>
          <p:cNvPicPr/>
          <p:nvPr/>
        </p:nvPicPr>
        <p:blipFill>
          <a:blip r:embed="rId1"/>
          <a:stretch/>
        </p:blipFill>
        <p:spPr>
          <a:xfrm>
            <a:off x="138240" y="0"/>
            <a:ext cx="761760" cy="761760"/>
          </a:xfrm>
          <a:prstGeom prst="rect">
            <a:avLst/>
          </a:prstGeom>
          <a:ln w="0">
            <a:noFill/>
          </a:ln>
        </p:spPr>
      </p:pic>
      <p:sp>
        <p:nvSpPr>
          <p:cNvPr id="229" name="TextShape 2"/>
          <p:cNvSpPr txBox="1"/>
          <p:nvPr/>
        </p:nvSpPr>
        <p:spPr>
          <a:xfrm>
            <a:off x="580320" y="1431000"/>
            <a:ext cx="9000000" cy="4181040"/>
          </a:xfrm>
          <a:prstGeom prst="rect">
            <a:avLst/>
          </a:prstGeom>
          <a:noFill/>
          <a:ln w="0">
            <a:noFill/>
          </a:ln>
        </p:spPr>
        <p:txBody>
          <a:bodyPr lIns="90000" rIns="90000" tIns="45000" bIns="45000">
            <a:noAutofit/>
          </a:bodyPr>
          <a:p>
            <a:r>
              <a:rPr b="0" lang="sv-SE" sz="2200" spc="-1" strike="noStrike">
                <a:latin typeface="Microsoft JhengHei Light"/>
              </a:rPr>
              <a:t>ASIEN:</a:t>
            </a:r>
            <a:endParaRPr b="0" lang="sv-SE" sz="2200" spc="-1" strike="noStrike">
              <a:latin typeface="Arial"/>
            </a:endParaRPr>
          </a:p>
          <a:p>
            <a:r>
              <a:rPr b="0" lang="sv-SE" sz="2200" spc="-1" strike="noStrike">
                <a:latin typeface="Microsoft JhengHei Light"/>
              </a:rPr>
              <a:t>Då glaciärerna i Himalaya kommer smälta drabbas avrinningsfloderna, Ganges, Brahmaputra, Yangtze, Mekong och Indus, mycket hårt. Miljarder människor blir klimatflyktingar och kommer leva på svältgränsen. Bangladesh riskerar att förlora halva sin landyta på grund av höjda havsnivåer. En i sammanhanget och per dags dato, förhållandevis moderat höjning av den globala medeltemperaturen på 2°C innebär en run-away effekt av upptiningen av Sibiriens permafrostlager. </a:t>
            </a:r>
            <a:endParaRPr b="0" lang="sv-SE" sz="2200" spc="-1" strike="noStrike">
              <a:latin typeface="Arial"/>
            </a:endParaRPr>
          </a:p>
          <a:p>
            <a:r>
              <a:rPr b="0" lang="sv-SE" sz="2200" spc="-1" strike="noStrike">
                <a:latin typeface="Microsoft JhengHei Light"/>
              </a:rPr>
              <a:t>Skulle nordkalottens permafrost smälta är det av många förutspått ett good bye till den civilisation vi känner idag.</a:t>
            </a:r>
            <a:endParaRPr b="0" lang="sv-SE" sz="22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Lite (tråkiga) siffror och referenser</a:t>
            </a:r>
            <a:endParaRPr b="0" lang="sv-SE" sz="3600" spc="-1" strike="noStrike">
              <a:latin typeface="Arial"/>
            </a:endParaRPr>
          </a:p>
        </p:txBody>
      </p:sp>
      <p:pic>
        <p:nvPicPr>
          <p:cNvPr id="231" name="" descr=""/>
          <p:cNvPicPr/>
          <p:nvPr/>
        </p:nvPicPr>
        <p:blipFill>
          <a:blip r:embed="rId1"/>
          <a:stretch/>
        </p:blipFill>
        <p:spPr>
          <a:xfrm>
            <a:off x="138240" y="0"/>
            <a:ext cx="761760" cy="761760"/>
          </a:xfrm>
          <a:prstGeom prst="rect">
            <a:avLst/>
          </a:prstGeom>
          <a:ln w="0">
            <a:noFill/>
          </a:ln>
        </p:spPr>
      </p:pic>
      <p:sp>
        <p:nvSpPr>
          <p:cNvPr id="232" name="TextShape 2"/>
          <p:cNvSpPr txBox="1"/>
          <p:nvPr/>
        </p:nvSpPr>
        <p:spPr>
          <a:xfrm>
            <a:off x="580320" y="1431000"/>
            <a:ext cx="9000000" cy="4214520"/>
          </a:xfrm>
          <a:prstGeom prst="rect">
            <a:avLst/>
          </a:prstGeom>
          <a:noFill/>
          <a:ln w="0">
            <a:noFill/>
          </a:ln>
        </p:spPr>
        <p:txBody>
          <a:bodyPr lIns="90000" rIns="90000" tIns="45000" bIns="45000">
            <a:noAutofit/>
          </a:bodyPr>
          <a:p>
            <a:r>
              <a:rPr b="0" lang="sv-SE" sz="2200" spc="-1" strike="noStrike">
                <a:latin typeface="Microsoft JhengHei Light"/>
              </a:rPr>
              <a:t>EUROPA:</a:t>
            </a:r>
            <a:endParaRPr b="0" lang="sv-SE" sz="2200" spc="-1" strike="noStrike">
              <a:latin typeface="Arial"/>
            </a:endParaRPr>
          </a:p>
          <a:p>
            <a:r>
              <a:rPr b="0" lang="sv-SE" sz="2200" spc="-1" strike="noStrike">
                <a:latin typeface="Microsoft JhengHei Light"/>
              </a:rPr>
              <a:t>Södra delen skulle fortfarande vara beboelig men obrukbar med avseende på jord- eller lantbruk. Större delen av Spanien yta skulle definieras som "öken-område". Norra Europa och Skandinavien är dock ett av få områden på jorden om skulle gynnas av en fortsatt global höjning av medeltemperaturen men det är bara under förutsättning att inget händer med Gulf-strömmen.</a:t>
            </a:r>
            <a:endParaRPr b="0" lang="sv-SE" sz="2200" spc="-1" strike="noStrike">
              <a:latin typeface="Arial"/>
            </a:endParaRPr>
          </a:p>
          <a:p>
            <a:endParaRPr b="0" lang="sv-SE" sz="2200" spc="-1" strike="noStrike">
              <a:latin typeface="Arial"/>
            </a:endParaRPr>
          </a:p>
          <a:p>
            <a:r>
              <a:rPr b="0" lang="sv-SE" sz="2200" spc="-1" strike="noStrike">
                <a:latin typeface="Microsoft JhengHei Light"/>
              </a:rPr>
              <a:t>Gulf-strömmen, som del av den så kallade AMOC* visar redan idag tecken på kollaps =&gt; Ny istid i norra och mellersta Europa</a:t>
            </a:r>
            <a:endParaRPr b="0" lang="sv-SE" sz="2200" spc="-1" strike="noStrike">
              <a:latin typeface="Arial"/>
            </a:endParaRPr>
          </a:p>
          <a:p>
            <a:endParaRPr b="0" lang="sv-SE" sz="2200" spc="-1" strike="noStrike">
              <a:latin typeface="Arial"/>
            </a:endParaRPr>
          </a:p>
          <a:p>
            <a:r>
              <a:rPr b="0" lang="sv-SE" sz="1200" spc="-1" strike="noStrike">
                <a:latin typeface="Microsoft JhengHei Light"/>
              </a:rPr>
              <a:t>*Atlantic Meridional Overturning Circulation</a:t>
            </a:r>
            <a:endParaRPr b="0" lang="sv-SE" sz="12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Lite (tråkiga) siffror och referenser</a:t>
            </a:r>
            <a:endParaRPr b="0" lang="sv-SE" sz="3600" spc="-1" strike="noStrike">
              <a:latin typeface="Arial"/>
            </a:endParaRPr>
          </a:p>
        </p:txBody>
      </p:sp>
      <p:pic>
        <p:nvPicPr>
          <p:cNvPr id="234" name="" descr=""/>
          <p:cNvPicPr/>
          <p:nvPr/>
        </p:nvPicPr>
        <p:blipFill>
          <a:blip r:embed="rId1"/>
          <a:stretch/>
        </p:blipFill>
        <p:spPr>
          <a:xfrm>
            <a:off x="138240" y="0"/>
            <a:ext cx="761760" cy="761760"/>
          </a:xfrm>
          <a:prstGeom prst="rect">
            <a:avLst/>
          </a:prstGeom>
          <a:ln w="0">
            <a:noFill/>
          </a:ln>
        </p:spPr>
      </p:pic>
      <p:sp>
        <p:nvSpPr>
          <p:cNvPr id="235" name="TextShape 2"/>
          <p:cNvSpPr txBox="1"/>
          <p:nvPr/>
        </p:nvSpPr>
        <p:spPr>
          <a:xfrm>
            <a:off x="580320" y="1431000"/>
            <a:ext cx="9000000" cy="3809160"/>
          </a:xfrm>
          <a:prstGeom prst="rect">
            <a:avLst/>
          </a:prstGeom>
          <a:noFill/>
          <a:ln w="0">
            <a:noFill/>
          </a:ln>
        </p:spPr>
        <p:txBody>
          <a:bodyPr lIns="90000" rIns="90000" tIns="45000" bIns="45000">
            <a:noAutofit/>
          </a:bodyPr>
          <a:p>
            <a:endParaRPr b="0" lang="sv-SE" sz="1800" spc="-1" strike="noStrike">
              <a:latin typeface="Arial"/>
            </a:endParaRPr>
          </a:p>
          <a:p>
            <a:r>
              <a:rPr b="0" lang="sv-SE" sz="2200" spc="-1" strike="noStrike">
                <a:latin typeface="Microsoft JhengHei Light"/>
              </a:rPr>
              <a:t>Nordamerika:</a:t>
            </a:r>
            <a:endParaRPr b="0" lang="sv-SE" sz="2200" spc="-1" strike="noStrike">
              <a:latin typeface="Arial"/>
            </a:endParaRPr>
          </a:p>
          <a:p>
            <a:endParaRPr b="0" lang="sv-SE" sz="2200" spc="-1" strike="noStrike">
              <a:latin typeface="Arial"/>
            </a:endParaRPr>
          </a:p>
          <a:p>
            <a:r>
              <a:rPr b="0" lang="sv-SE" sz="2200" spc="-1" strike="noStrike">
                <a:latin typeface="Microsoft JhengHei Light"/>
              </a:rPr>
              <a:t>Norra delen av Kanada har samma förutsättningar som Sibirien gällande avsmältning av permafrosten. Stora delar av USA's "kornbods-stater" skulle både drabbas av sån torka att odling blir omöjlig samt drabbas i ännu högre utsträckning av extremväder som tromber och massiva hagelstormar. Västra USA och Kalifornien riskerar att bli i det närmaste obeboeligt och inom kategorin "öken-område".</a:t>
            </a:r>
            <a:endParaRPr b="0" lang="sv-SE" sz="22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Lite (tråkiga) siffror och referenser</a:t>
            </a:r>
            <a:endParaRPr b="0" lang="sv-SE" sz="3600" spc="-1" strike="noStrike">
              <a:latin typeface="Arial"/>
            </a:endParaRPr>
          </a:p>
        </p:txBody>
      </p:sp>
      <p:pic>
        <p:nvPicPr>
          <p:cNvPr id="237" name="" descr=""/>
          <p:cNvPicPr/>
          <p:nvPr/>
        </p:nvPicPr>
        <p:blipFill>
          <a:blip r:embed="rId1"/>
          <a:stretch/>
        </p:blipFill>
        <p:spPr>
          <a:xfrm>
            <a:off x="138240" y="0"/>
            <a:ext cx="761760" cy="761760"/>
          </a:xfrm>
          <a:prstGeom prst="rect">
            <a:avLst/>
          </a:prstGeom>
          <a:ln w="0">
            <a:noFill/>
          </a:ln>
        </p:spPr>
      </p:pic>
      <p:sp>
        <p:nvSpPr>
          <p:cNvPr id="238" name="TextShape 2"/>
          <p:cNvSpPr txBox="1"/>
          <p:nvPr/>
        </p:nvSpPr>
        <p:spPr>
          <a:xfrm>
            <a:off x="580320" y="1431000"/>
            <a:ext cx="9000000" cy="3809160"/>
          </a:xfrm>
          <a:prstGeom prst="rect">
            <a:avLst/>
          </a:prstGeom>
          <a:noFill/>
          <a:ln w="0">
            <a:noFill/>
          </a:ln>
        </p:spPr>
        <p:txBody>
          <a:bodyPr lIns="90000" rIns="90000" tIns="45000" bIns="45000">
            <a:noAutofit/>
          </a:bodyPr>
          <a:p>
            <a:endParaRPr b="0" lang="sv-SE" sz="1800" spc="-1" strike="noStrike">
              <a:latin typeface="Arial"/>
            </a:endParaRPr>
          </a:p>
          <a:p>
            <a:r>
              <a:rPr b="0" lang="sv-SE" sz="2200" spc="-1" strike="noStrike">
                <a:latin typeface="Microsoft JhengHei Light"/>
              </a:rPr>
              <a:t>Sydamerika:</a:t>
            </a:r>
            <a:endParaRPr b="0" lang="sv-SE" sz="2200" spc="-1" strike="noStrike">
              <a:latin typeface="Arial"/>
            </a:endParaRPr>
          </a:p>
          <a:p>
            <a:endParaRPr b="0" lang="sv-SE" sz="2200" spc="-1" strike="noStrike">
              <a:latin typeface="Arial"/>
            </a:endParaRPr>
          </a:p>
          <a:p>
            <a:r>
              <a:rPr b="0" lang="sv-SE" sz="2200" spc="-1" strike="noStrike">
                <a:latin typeface="Microsoft JhengHei Light"/>
              </a:rPr>
              <a:t>På grund av glaciärernas smältning i Anderna riskerar länder som Peru och Bolivia bli helt obeboelig av vattenbrist. Denna </a:t>
            </a:r>
            <a:r>
              <a:rPr b="0" i="1" lang="sv-SE" sz="2200" spc="-1" strike="noStrike">
                <a:latin typeface="Microsoft JhengHei Light"/>
              </a:rPr>
              <a:t>kommer</a:t>
            </a:r>
            <a:r>
              <a:rPr b="0" lang="sv-SE" sz="2200" spc="-1" strike="noStrike">
                <a:latin typeface="Microsoft JhengHei Light"/>
              </a:rPr>
              <a:t> (inte kanske) inledas redan om 10-20år. </a:t>
            </a:r>
            <a:endParaRPr b="0" lang="sv-SE" sz="2200" spc="-1" strike="noStrike">
              <a:latin typeface="Arial"/>
            </a:endParaRPr>
          </a:p>
          <a:p>
            <a:r>
              <a:rPr b="0" lang="sv-SE" sz="2200" spc="-1" strike="noStrike">
                <a:latin typeface="Microsoft JhengHei Light"/>
              </a:rPr>
              <a:t>Redan om den globala medeltemperaturen blir runt 3°C, vilket sannolikt kommer ske om vi når 2°C och permafrosten i Sibirien och Kanada smälter, blir Amazonas mer likt Västafrikas savannområden.</a:t>
            </a:r>
            <a:endParaRPr b="0" lang="sv-SE" sz="2200" spc="-1" strike="noStrike">
              <a:latin typeface="Arial"/>
            </a:endParaRPr>
          </a:p>
          <a:p>
            <a:r>
              <a:rPr b="0" lang="sv-SE" sz="2200" spc="-1" strike="noStrike">
                <a:latin typeface="Microsoft JhengHei Light"/>
              </a:rPr>
              <a:t>Amazonas av idag, ”världens lungor  ” kommer utplånas.</a:t>
            </a:r>
            <a:endParaRPr b="0" lang="sv-SE" sz="22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Lite (tråkiga) siffror och referenser</a:t>
            </a:r>
            <a:endParaRPr b="0" lang="sv-SE" sz="3600" spc="-1" strike="noStrike">
              <a:latin typeface="Arial"/>
            </a:endParaRPr>
          </a:p>
        </p:txBody>
      </p:sp>
      <p:pic>
        <p:nvPicPr>
          <p:cNvPr id="240" name="" descr=""/>
          <p:cNvPicPr/>
          <p:nvPr/>
        </p:nvPicPr>
        <p:blipFill>
          <a:blip r:embed="rId1"/>
          <a:stretch/>
        </p:blipFill>
        <p:spPr>
          <a:xfrm>
            <a:off x="138240" y="0"/>
            <a:ext cx="761760" cy="761760"/>
          </a:xfrm>
          <a:prstGeom prst="rect">
            <a:avLst/>
          </a:prstGeom>
          <a:ln w="0">
            <a:noFill/>
          </a:ln>
        </p:spPr>
      </p:pic>
      <p:sp>
        <p:nvSpPr>
          <p:cNvPr id="241" name="TextShape 2"/>
          <p:cNvSpPr txBox="1"/>
          <p:nvPr/>
        </p:nvSpPr>
        <p:spPr>
          <a:xfrm>
            <a:off x="580320" y="1431000"/>
            <a:ext cx="9000000" cy="3789000"/>
          </a:xfrm>
          <a:prstGeom prst="rect">
            <a:avLst/>
          </a:prstGeom>
          <a:noFill/>
          <a:ln w="0">
            <a:noFill/>
          </a:ln>
        </p:spPr>
        <p:txBody>
          <a:bodyPr lIns="90000" rIns="90000" tIns="45000" bIns="45000">
            <a:noAutofit/>
          </a:bodyPr>
          <a:p>
            <a:endParaRPr b="0" lang="sv-SE" sz="1800" spc="-1" strike="noStrike">
              <a:latin typeface="Arial"/>
            </a:endParaRPr>
          </a:p>
          <a:p>
            <a:r>
              <a:rPr b="0" lang="sv-SE" sz="2200" spc="-1" strike="noStrike">
                <a:latin typeface="Microsoft JhengHei Light"/>
              </a:rPr>
              <a:t>Oceanien:</a:t>
            </a:r>
            <a:endParaRPr b="0" lang="sv-SE" sz="2200" spc="-1" strike="noStrike">
              <a:latin typeface="Arial"/>
            </a:endParaRPr>
          </a:p>
          <a:p>
            <a:endParaRPr b="0" lang="sv-SE" sz="2200" spc="-1" strike="noStrike">
              <a:latin typeface="Arial"/>
            </a:endParaRPr>
          </a:p>
          <a:p>
            <a:r>
              <a:rPr b="0" lang="sv-SE" sz="2200" spc="-1" strike="noStrike">
                <a:latin typeface="Microsoft JhengHei Light"/>
              </a:rPr>
              <a:t>Mellan 30-50% av alla små (atoll)öar kommer upphöra att existera och måste evakueras. </a:t>
            </a:r>
            <a:endParaRPr b="0" lang="sv-SE" sz="2200" spc="-1" strike="noStrike">
              <a:latin typeface="Arial"/>
            </a:endParaRPr>
          </a:p>
          <a:p>
            <a:r>
              <a:rPr b="0" lang="sv-SE" sz="2200" spc="-1" strike="noStrike">
                <a:latin typeface="Microsoft JhengHei Light"/>
              </a:rPr>
              <a:t>Australien kommer, förutom kustområdena, i princip bli obeboeligt i termer av ett normalt fungerande samhälle.</a:t>
            </a:r>
            <a:endParaRPr b="0" lang="sv-SE" sz="22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Lite (tråkiga) siffror och referenser</a:t>
            </a:r>
            <a:endParaRPr b="0" lang="sv-SE" sz="3600" spc="-1" strike="noStrike">
              <a:latin typeface="Arial"/>
            </a:endParaRPr>
          </a:p>
        </p:txBody>
      </p:sp>
      <p:pic>
        <p:nvPicPr>
          <p:cNvPr id="243" name="" descr=""/>
          <p:cNvPicPr/>
          <p:nvPr/>
        </p:nvPicPr>
        <p:blipFill>
          <a:blip r:embed="rId1"/>
          <a:stretch/>
        </p:blipFill>
        <p:spPr>
          <a:xfrm>
            <a:off x="138240" y="0"/>
            <a:ext cx="761760" cy="761760"/>
          </a:xfrm>
          <a:prstGeom prst="rect">
            <a:avLst/>
          </a:prstGeom>
          <a:ln w="0">
            <a:noFill/>
          </a:ln>
        </p:spPr>
      </p:pic>
      <p:sp>
        <p:nvSpPr>
          <p:cNvPr id="244" name="TextShape 2"/>
          <p:cNvSpPr txBox="1"/>
          <p:nvPr/>
        </p:nvSpPr>
        <p:spPr>
          <a:xfrm>
            <a:off x="900000" y="1440000"/>
            <a:ext cx="8460000" cy="4035600"/>
          </a:xfrm>
          <a:prstGeom prst="rect">
            <a:avLst/>
          </a:prstGeom>
          <a:noFill/>
          <a:ln w="0">
            <a:noFill/>
          </a:ln>
        </p:spPr>
        <p:txBody>
          <a:bodyPr lIns="90000" rIns="90000" tIns="45000" bIns="45000">
            <a:noAutofit/>
          </a:bodyPr>
          <a:p>
            <a:pPr>
              <a:lnSpc>
                <a:spcPct val="100000"/>
              </a:lnSpc>
            </a:pPr>
            <a:r>
              <a:rPr b="0" lang="sv-SE" sz="1800" spc="-1" strike="noStrike">
                <a:latin typeface="Microsoft JhengHei Light"/>
                <a:hlinkClick r:id="rId2"/>
              </a:rPr>
              <a:t>https://www.dn.se/klimatet-just-nu/#temperatur</a:t>
            </a:r>
            <a:r>
              <a:rPr b="0" lang="sv-SE" sz="1800" spc="-1" strike="noStrike">
                <a:latin typeface="Microsoft JhengHei Light"/>
              </a:rPr>
              <a:t> </a:t>
            </a:r>
            <a:endParaRPr b="0" lang="sv-SE" sz="1800" spc="-1" strike="noStrike">
              <a:latin typeface="Arial"/>
            </a:endParaRPr>
          </a:p>
          <a:p>
            <a:pPr>
              <a:lnSpc>
                <a:spcPct val="100000"/>
              </a:lnSpc>
            </a:pPr>
            <a:r>
              <a:rPr b="0" lang="sv-SE" sz="1800" spc="-1" strike="noStrike">
                <a:latin typeface="Microsoft JhengHei Light"/>
              </a:rPr>
              <a:t>(baserat på data från </a:t>
            </a:r>
            <a:r>
              <a:rPr b="0" lang="sv-SE" sz="1800" spc="-1" strike="noStrike">
                <a:latin typeface="Microsoft JhengHei Light"/>
                <a:hlinkClick r:id="rId3"/>
              </a:rPr>
              <a:t>https://climexp.knmi.nl/plot_atlas_form.py</a:t>
            </a:r>
            <a:r>
              <a:rPr b="0" lang="sv-SE" sz="1800" spc="-1" strike="noStrike">
                <a:latin typeface="Microsoft JhengHei Light"/>
              </a:rPr>
              <a:t>)</a:t>
            </a:r>
            <a:endParaRPr b="0" lang="sv-SE" sz="1800" spc="-1" strike="noStrike">
              <a:latin typeface="Arial"/>
            </a:endParaRPr>
          </a:p>
          <a:p>
            <a:pPr>
              <a:lnSpc>
                <a:spcPct val="100000"/>
              </a:lnSpc>
            </a:pPr>
            <a:endParaRPr b="0" lang="sv-SE" sz="1800" spc="-1" strike="noStrike">
              <a:latin typeface="Arial"/>
            </a:endParaRPr>
          </a:p>
          <a:p>
            <a:pPr>
              <a:lnSpc>
                <a:spcPct val="100000"/>
              </a:lnSpc>
            </a:pPr>
            <a:r>
              <a:rPr b="0" lang="sv-SE" sz="1800" spc="-1" strike="noStrike">
                <a:latin typeface="Microsoft JhengHei Light"/>
                <a:hlinkClick r:id="rId4"/>
              </a:rPr>
              <a:t>https://climate.nasa.gov/evidence/</a:t>
            </a:r>
            <a:endParaRPr b="0" lang="sv-SE" sz="1800" spc="-1" strike="noStrike">
              <a:latin typeface="Arial"/>
            </a:endParaRPr>
          </a:p>
          <a:p>
            <a:pPr>
              <a:lnSpc>
                <a:spcPct val="100000"/>
              </a:lnSpc>
            </a:pPr>
            <a:endParaRPr b="0" lang="sv-SE" sz="1800" spc="-1" strike="noStrike">
              <a:latin typeface="Arial"/>
            </a:endParaRPr>
          </a:p>
          <a:p>
            <a:pPr>
              <a:lnSpc>
                <a:spcPct val="100000"/>
              </a:lnSpc>
            </a:pPr>
            <a:r>
              <a:rPr b="0" lang="sv-SE" sz="1800" spc="-1" strike="noStrike">
                <a:latin typeface="Microsoft JhengHei Light"/>
                <a:hlinkClick r:id="rId5"/>
              </a:rPr>
              <a:t>https://www.ipcc.ch/apps/njlite/srex/njlite_download.php?id=5866</a:t>
            </a:r>
            <a:endParaRPr b="0" lang="sv-SE" sz="1800" spc="-1" strike="noStrike">
              <a:latin typeface="Arial"/>
            </a:endParaRPr>
          </a:p>
          <a:p>
            <a:pPr>
              <a:lnSpc>
                <a:spcPct val="100000"/>
              </a:lnSpc>
            </a:pPr>
            <a:endParaRPr b="0" lang="sv-SE" sz="1800" spc="-1" strike="noStrike">
              <a:latin typeface="Arial"/>
            </a:endParaRPr>
          </a:p>
          <a:p>
            <a:pPr>
              <a:lnSpc>
                <a:spcPct val="100000"/>
              </a:lnSpc>
            </a:pPr>
            <a:r>
              <a:rPr b="0" lang="sv-SE" sz="1800" spc="-1" strike="noStrike">
                <a:latin typeface="Microsoft JhengHei Light"/>
                <a:hlinkClick r:id="rId6"/>
              </a:rPr>
              <a:t>https://www.ucsusa.org/climate/science</a:t>
            </a:r>
            <a:endParaRPr b="0" lang="sv-SE" sz="1800" spc="-1" strike="noStrike">
              <a:latin typeface="Arial"/>
            </a:endParaRPr>
          </a:p>
          <a:p>
            <a:pPr>
              <a:lnSpc>
                <a:spcPct val="100000"/>
              </a:lnSpc>
            </a:pPr>
            <a:endParaRPr b="0" lang="sv-SE" sz="1800" spc="-1" strike="noStrike">
              <a:latin typeface="Arial"/>
            </a:endParaRPr>
          </a:p>
          <a:p>
            <a:pPr>
              <a:lnSpc>
                <a:spcPct val="100000"/>
              </a:lnSpc>
            </a:pPr>
            <a:r>
              <a:rPr b="0" lang="sv-SE" sz="1800" spc="-1" strike="noStrike">
                <a:latin typeface="Microsoft JhengHei Light"/>
                <a:hlinkClick r:id="rId7"/>
              </a:rPr>
              <a:t>https://www.sciencemag.org/news/2020/07/after-40-years-researchers-finally-see-earths-climate-destiny-more-clearly</a:t>
            </a:r>
            <a:endParaRPr b="0" lang="sv-SE" sz="1800" spc="-1" strike="noStrike">
              <a:latin typeface="Arial"/>
            </a:endParaRPr>
          </a:p>
          <a:p>
            <a:pPr>
              <a:lnSpc>
                <a:spcPct val="100000"/>
              </a:lnSpc>
            </a:pPr>
            <a:endParaRPr b="0" lang="sv-SE" sz="1800" spc="-1" strike="noStrike">
              <a:latin typeface="Arial"/>
            </a:endParaRPr>
          </a:p>
          <a:p>
            <a:pPr>
              <a:lnSpc>
                <a:spcPct val="100000"/>
              </a:lnSpc>
            </a:pPr>
            <a:r>
              <a:rPr b="0" lang="sv-SE" sz="1800" spc="-1" strike="noStrike">
                <a:latin typeface="Microsoft JhengHei Light"/>
                <a:hlinkClick r:id="rId8"/>
              </a:rPr>
              <a:t>https://en.wikipedia.org/wiki/Effects_of_climate_change_on_humans</a:t>
            </a:r>
            <a:endParaRPr b="0" lang="sv-SE" sz="1800" spc="-1" strike="noStrike">
              <a:latin typeface="Arial"/>
            </a:endParaRPr>
          </a:p>
          <a:p>
            <a:pPr>
              <a:lnSpc>
                <a:spcPct val="100000"/>
              </a:lnSpc>
            </a:pPr>
            <a:endParaRPr b="0" lang="sv-SE" sz="18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TextShape 1"/>
          <p:cNvSpPr txBox="1"/>
          <p:nvPr/>
        </p:nvSpPr>
        <p:spPr>
          <a:xfrm>
            <a:off x="828360" y="313560"/>
            <a:ext cx="9071640" cy="946440"/>
          </a:xfrm>
          <a:prstGeom prst="rect">
            <a:avLst/>
          </a:prstGeom>
          <a:noFill/>
          <a:ln w="0">
            <a:noFill/>
          </a:ln>
        </p:spPr>
        <p:txBody>
          <a:bodyPr lIns="0" rIns="0" tIns="0" bIns="0" anchor="ctr">
            <a:noAutofit/>
          </a:bodyPr>
          <a:p>
            <a:pPr algn="ctr"/>
            <a:r>
              <a:rPr b="0" lang="sv-SE" sz="2800" spc="-1" strike="noStrike">
                <a:latin typeface="Microsoft YaHei UI Light"/>
              </a:rPr>
              <a:t>Varför gör vi inget mot den Globala Uppvärmningen?</a:t>
            </a:r>
            <a:endParaRPr b="0" lang="sv-SE" sz="2800" spc="-1" strike="noStrike">
              <a:latin typeface="Arial"/>
            </a:endParaRPr>
          </a:p>
        </p:txBody>
      </p:sp>
      <p:pic>
        <p:nvPicPr>
          <p:cNvPr id="246" name="" descr=""/>
          <p:cNvPicPr/>
          <p:nvPr/>
        </p:nvPicPr>
        <p:blipFill>
          <a:blip r:embed="rId1"/>
          <a:stretch/>
        </p:blipFill>
        <p:spPr>
          <a:xfrm>
            <a:off x="138240" y="0"/>
            <a:ext cx="761760" cy="761760"/>
          </a:xfrm>
          <a:prstGeom prst="rect">
            <a:avLst/>
          </a:prstGeom>
          <a:ln w="0">
            <a:noFill/>
          </a:ln>
        </p:spPr>
      </p:pic>
      <p:sp>
        <p:nvSpPr>
          <p:cNvPr id="247" name="TextShape 2"/>
          <p:cNvSpPr txBox="1"/>
          <p:nvPr/>
        </p:nvSpPr>
        <p:spPr>
          <a:xfrm>
            <a:off x="1080000" y="1600200"/>
            <a:ext cx="8100000" cy="1262160"/>
          </a:xfrm>
          <a:prstGeom prst="rect">
            <a:avLst/>
          </a:prstGeom>
          <a:noFill/>
          <a:ln w="0">
            <a:noFill/>
          </a:ln>
        </p:spPr>
        <p:txBody>
          <a:bodyPr lIns="90000" rIns="90000" tIns="45000" bIns="45000">
            <a:noAutofit/>
          </a:bodyPr>
          <a:p>
            <a:r>
              <a:rPr b="0" lang="sv-SE" sz="1800" spc="-1" strike="noStrike">
                <a:latin typeface="Microsoft JhengHei UI Light"/>
              </a:rPr>
              <a:t>Om det just beskrivna är ett scenario som realiseras om vi fortsätter som idag, och inget tyder på att vi </a:t>
            </a:r>
            <a:r>
              <a:rPr b="0" i="1" lang="sv-SE" sz="1800" spc="-1" strike="noStrike">
                <a:latin typeface="Microsoft JhengHei UI Light"/>
              </a:rPr>
              <a:t>inte</a:t>
            </a:r>
            <a:r>
              <a:rPr b="0" lang="sv-SE" sz="1800" spc="-1" strike="noStrike">
                <a:latin typeface="Microsoft JhengHei UI Light"/>
              </a:rPr>
              <a:t> kommer fortsätta som idag, tror man inte på detta?</a:t>
            </a:r>
            <a:endParaRPr b="0" lang="sv-SE" sz="1800" spc="-1" strike="noStrike">
              <a:latin typeface="Arial"/>
            </a:endParaRPr>
          </a:p>
          <a:p>
            <a:r>
              <a:rPr b="0" lang="sv-SE" sz="1800" spc="-1" strike="noStrike">
                <a:latin typeface="Microsoft JhengHei UI Light"/>
              </a:rPr>
              <a:t>Är det verkligen så att människor inte tror på detta?</a:t>
            </a:r>
            <a:r>
              <a:rPr b="0" lang="sv-SE" sz="1800" spc="-1" strike="noStrike">
                <a:latin typeface="Microsoft JhengHei Light"/>
              </a:rPr>
              <a:t> </a:t>
            </a:r>
            <a:endParaRPr b="0" lang="sv-SE" sz="1800" spc="-1" strike="noStrike">
              <a:latin typeface="Arial"/>
            </a:endParaRPr>
          </a:p>
        </p:txBody>
      </p:sp>
      <p:sp>
        <p:nvSpPr>
          <p:cNvPr id="248" name="TextShape 3"/>
          <p:cNvSpPr txBox="1"/>
          <p:nvPr/>
        </p:nvSpPr>
        <p:spPr>
          <a:xfrm>
            <a:off x="1080000" y="3240000"/>
            <a:ext cx="7740000" cy="669240"/>
          </a:xfrm>
          <a:prstGeom prst="rect">
            <a:avLst/>
          </a:prstGeom>
          <a:noFill/>
          <a:ln w="0">
            <a:noFill/>
          </a:ln>
        </p:spPr>
        <p:txBody>
          <a:bodyPr lIns="90000" rIns="90000" tIns="45000" bIns="45000">
            <a:noAutofit/>
          </a:bodyPr>
          <a:p>
            <a:r>
              <a:rPr b="0" lang="sv-SE" sz="1800" spc="-1" strike="noStrike">
                <a:latin typeface="Microsoft JhengHei UI Light"/>
              </a:rPr>
              <a:t>Ja, är det svar vi redan varit inne på. Många tror inte på det. Det är en bluff och fake-news.</a:t>
            </a:r>
            <a:endParaRPr b="0" lang="sv-SE" sz="1800" spc="-1" strike="noStrike">
              <a:latin typeface="Arial"/>
            </a:endParaRPr>
          </a:p>
        </p:txBody>
      </p:sp>
      <p:sp>
        <p:nvSpPr>
          <p:cNvPr id="249" name="TextShape 4"/>
          <p:cNvSpPr txBox="1"/>
          <p:nvPr/>
        </p:nvSpPr>
        <p:spPr>
          <a:xfrm>
            <a:off x="1080000" y="4010760"/>
            <a:ext cx="7740000" cy="669240"/>
          </a:xfrm>
          <a:prstGeom prst="rect">
            <a:avLst/>
          </a:prstGeom>
          <a:noFill/>
          <a:ln w="0">
            <a:noFill/>
          </a:ln>
        </p:spPr>
        <p:txBody>
          <a:bodyPr lIns="90000" rIns="90000" tIns="45000" bIns="45000">
            <a:noAutofit/>
          </a:bodyPr>
          <a:p>
            <a:r>
              <a:rPr b="0" lang="sv-SE" sz="1800" spc="-1" strike="noStrike">
                <a:latin typeface="Microsoft JhengHei UI Light"/>
              </a:rPr>
              <a:t>Den andra delen av svaret är att vi är för kortsiktiga. Vi människor besitter helt enkelt inte förmågan till att tänka långsiktigt.</a:t>
            </a:r>
            <a:endParaRPr b="0" lang="sv-SE" sz="1800" spc="-1" strike="noStrike">
              <a:latin typeface="Arial"/>
            </a:endParaRPr>
          </a:p>
        </p:txBody>
      </p:sp>
    </p:spTree>
  </p:cSld>
  <mc:AlternateContent>
    <mc:Choice Requires="p14">
      <p:transition spd="slow" p14:dur="2000"/>
    </mc:Choice>
    <mc:Fallback>
      <p:transition spd="slow"/>
    </mc:Fallback>
  </mc:AlternateContent>
  <p:timing>
    <p:tnLst>
      <p:par>
        <p:cTn id="189" dur="indefinite" restart="never" nodeType="tmRoot">
          <p:childTnLst>
            <p:seq>
              <p:cTn id="190" dur="indefinite" nodeType="mainSeq">
                <p:childTnLst>
                  <p:par>
                    <p:cTn id="191" fill="hold">
                      <p:stCondLst>
                        <p:cond delay="indefinite"/>
                      </p:stCondLst>
                      <p:childTnLst>
                        <p:par>
                          <p:cTn id="192" fill="hold">
                            <p:stCondLst>
                              <p:cond delay="0"/>
                            </p:stCondLst>
                            <p:childTnLst>
                              <p:par>
                                <p:cTn id="193" nodeType="clickEffect" fill="hold" presetClass="entr" presetID="1">
                                  <p:stCondLst>
                                    <p:cond delay="0"/>
                                  </p:stCondLst>
                                  <p:childTnLst>
                                    <p:set>
                                      <p:cBhvr>
                                        <p:cTn id="194" dur="1" fill="hold">
                                          <p:stCondLst>
                                            <p:cond delay="0"/>
                                          </p:stCondLst>
                                        </p:cTn>
                                        <p:tgtEl>
                                          <p:spTgt spid="248">
                                            <p:txEl>
                                              <p:pRg st="0" end="0"/>
                                            </p:txEl>
                                          </p:spTgt>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nodeType="clickEffect" fill="hold" presetClass="entr" presetID="1">
                                  <p:stCondLst>
                                    <p:cond delay="0"/>
                                  </p:stCondLst>
                                  <p:childTnLst>
                                    <p:set>
                                      <p:cBhvr>
                                        <p:cTn id="198" dur="1" fill="hold">
                                          <p:stCondLst>
                                            <p:cond delay="0"/>
                                          </p:stCondLst>
                                        </p:cTn>
                                        <p:tgtEl>
                                          <p:spTgt spid="249">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4400" spc="-1" strike="noStrike">
                <a:latin typeface="Microsoft YaHei UI Light"/>
              </a:rPr>
              <a:t>...fler populära konspirationer:</a:t>
            </a:r>
            <a:endParaRPr b="0" lang="sv-SE" sz="4400" spc="-1" strike="noStrike">
              <a:latin typeface="Arial"/>
            </a:endParaRPr>
          </a:p>
        </p:txBody>
      </p:sp>
      <p:sp>
        <p:nvSpPr>
          <p:cNvPr id="55" name="TextShape 2"/>
          <p:cNvSpPr txBox="1"/>
          <p:nvPr/>
        </p:nvSpPr>
        <p:spPr>
          <a:xfrm>
            <a:off x="180000" y="1326600"/>
            <a:ext cx="9720000" cy="3288240"/>
          </a:xfrm>
          <a:prstGeom prst="rect">
            <a:avLst/>
          </a:prstGeom>
          <a:noFill/>
          <a:ln w="0">
            <a:noFill/>
          </a:ln>
        </p:spPr>
        <p:txBody>
          <a:bodyPr lIns="0" rIns="0" tIns="0" bIns="0">
            <a:normAutofit fontScale="62000"/>
          </a:bodyPr>
          <a:p>
            <a:pPr marL="432000" indent="-324000">
              <a:spcBef>
                <a:spcPts val="1417"/>
              </a:spcBef>
              <a:buClr>
                <a:srgbClr val="000000"/>
              </a:buClr>
              <a:buSzPct val="45000"/>
              <a:buFont typeface="Wingdings" charset="2"/>
              <a:buChar char=""/>
            </a:pPr>
            <a:endParaRPr b="0" lang="sv-SE" sz="3200" spc="-1" strike="noStrike">
              <a:latin typeface="Arial"/>
            </a:endParaRPr>
          </a:p>
          <a:p>
            <a:pPr marL="432000" indent="-324000">
              <a:spcBef>
                <a:spcPts val="1417"/>
              </a:spcBef>
              <a:buClr>
                <a:srgbClr val="000000"/>
              </a:buClr>
              <a:buSzPct val="45000"/>
              <a:buFont typeface="Wingdings" charset="2"/>
              <a:buChar char=""/>
            </a:pPr>
            <a:r>
              <a:rPr b="0" lang="sv-SE" sz="2800" spc="-1" strike="noStrike">
                <a:latin typeface="Microsoft JhengHei UI Light"/>
              </a:rPr>
              <a:t>- Månlandningen 1969 har aldrig hänt</a:t>
            </a:r>
            <a:endParaRPr b="0" lang="sv-SE" sz="2800" spc="-1" strike="noStrike">
              <a:latin typeface="Arial"/>
            </a:endParaRPr>
          </a:p>
          <a:p>
            <a:pPr marL="432000" indent="-324000">
              <a:spcBef>
                <a:spcPts val="1417"/>
              </a:spcBef>
              <a:buClr>
                <a:srgbClr val="000000"/>
              </a:buClr>
              <a:buSzPct val="45000"/>
              <a:buFont typeface="Wingdings" charset="2"/>
              <a:buChar char=""/>
            </a:pPr>
            <a:r>
              <a:rPr b="0" lang="sv-SE" sz="2800" spc="-1" strike="noStrike">
                <a:latin typeface="Microsoft JhengHei UI Light"/>
              </a:rPr>
              <a:t>- QAnon (USA styrs av ett satanistisk pedofilnätverk)</a:t>
            </a:r>
            <a:endParaRPr b="0" lang="sv-SE" sz="2800" spc="-1" strike="noStrike">
              <a:latin typeface="Arial"/>
            </a:endParaRPr>
          </a:p>
          <a:p>
            <a:pPr marL="432000" indent="-324000">
              <a:spcBef>
                <a:spcPts val="1417"/>
              </a:spcBef>
              <a:buClr>
                <a:srgbClr val="000000"/>
              </a:buClr>
              <a:buSzPct val="45000"/>
              <a:buFont typeface="Wingdings" charset="2"/>
              <a:buChar char=""/>
            </a:pPr>
            <a:r>
              <a:rPr b="0" lang="sv-SE" sz="2800" spc="-1" strike="noStrike">
                <a:latin typeface="Microsoft JhengHei UI Light"/>
              </a:rPr>
              <a:t>- Jorden är platt och ingen glob</a:t>
            </a:r>
            <a:endParaRPr b="0" lang="sv-SE" sz="2800" spc="-1" strike="noStrike">
              <a:latin typeface="Arial"/>
            </a:endParaRPr>
          </a:p>
          <a:p>
            <a:pPr marL="432000" indent="-324000">
              <a:spcBef>
                <a:spcPts val="1417"/>
              </a:spcBef>
              <a:buClr>
                <a:srgbClr val="000000"/>
              </a:buClr>
              <a:buSzPct val="45000"/>
              <a:buFont typeface="Wingdings" charset="2"/>
              <a:buChar char=""/>
            </a:pPr>
            <a:r>
              <a:rPr b="0" lang="sv-SE" sz="2800" spc="-1" strike="noStrike">
                <a:latin typeface="Microsoft JhengHei UI Light"/>
                <a:ea typeface="Microsoft YaHei"/>
              </a:rPr>
              <a:t>- Förintelsen har aldrig ägt rum </a:t>
            </a:r>
            <a:r>
              <a:rPr b="0" lang="sv-SE" sz="2800" spc="-1" strike="noStrike">
                <a:latin typeface="Microsoft JhengHei UI Light"/>
              </a:rPr>
              <a:t>(eller är åtminstone kraftigt överdriven)</a:t>
            </a:r>
            <a:endParaRPr b="0" lang="sv-SE" sz="2800" spc="-1" strike="noStrike">
              <a:latin typeface="Arial"/>
            </a:endParaRPr>
          </a:p>
          <a:p>
            <a:pPr marL="432000" indent="-324000">
              <a:spcBef>
                <a:spcPts val="1417"/>
              </a:spcBef>
              <a:buClr>
                <a:srgbClr val="000000"/>
              </a:buClr>
              <a:buSzPct val="45000"/>
              <a:buFont typeface="Wingdings" charset="2"/>
              <a:buChar char=""/>
            </a:pPr>
            <a:r>
              <a:rPr b="0" lang="sv-SE" sz="2800" spc="-1" strike="noStrike">
                <a:latin typeface="Microsoft JhengHei UI Light"/>
              </a:rPr>
              <a:t>- Vetenskap är egentligen ganska lätt, det är bara forskare som försöker förvilla och luras.</a:t>
            </a:r>
            <a:endParaRPr b="0" lang="sv-SE" sz="2800" spc="-1" strike="noStrike">
              <a:latin typeface="Arial"/>
            </a:endParaRPr>
          </a:p>
          <a:p>
            <a:pPr lvl="1" marL="864000" indent="-324000">
              <a:spcBef>
                <a:spcPts val="1134"/>
              </a:spcBef>
              <a:buClr>
                <a:srgbClr val="000000"/>
              </a:buClr>
              <a:buSzPct val="75000"/>
              <a:buFont typeface="Symbol" charset="2"/>
              <a:buChar char=""/>
            </a:pPr>
            <a:endParaRPr b="0" lang="sv-SE" sz="2800" spc="-1" strike="noStrike">
              <a:latin typeface="Arial"/>
            </a:endParaRPr>
          </a:p>
        </p:txBody>
      </p:sp>
      <p:pic>
        <p:nvPicPr>
          <p:cNvPr id="56" name="" descr=""/>
          <p:cNvPicPr/>
          <p:nvPr/>
        </p:nvPicPr>
        <p:blipFill>
          <a:blip r:embed="rId1"/>
          <a:stretch/>
        </p:blipFill>
        <p:spPr>
          <a:xfrm>
            <a:off x="138240" y="0"/>
            <a:ext cx="761760" cy="761760"/>
          </a:xfrm>
          <a:prstGeom prst="rect">
            <a:avLst/>
          </a:prstGeom>
          <a:ln w="0">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TextShape 1"/>
          <p:cNvSpPr txBox="1"/>
          <p:nvPr/>
        </p:nvSpPr>
        <p:spPr>
          <a:xfrm>
            <a:off x="828360" y="313560"/>
            <a:ext cx="9071640" cy="946440"/>
          </a:xfrm>
          <a:prstGeom prst="rect">
            <a:avLst/>
          </a:prstGeom>
          <a:noFill/>
          <a:ln w="0">
            <a:noFill/>
          </a:ln>
        </p:spPr>
        <p:txBody>
          <a:bodyPr lIns="0" rIns="0" tIns="0" bIns="0" anchor="ctr">
            <a:noAutofit/>
          </a:bodyPr>
          <a:p>
            <a:pPr algn="ctr"/>
            <a:r>
              <a:rPr b="0" lang="sv-SE" sz="2800" spc="-1" strike="noStrike">
                <a:latin typeface="Microsoft YaHei UI Light"/>
              </a:rPr>
              <a:t>Varför gör vi inget mot den Globala Uppvärmningen?</a:t>
            </a:r>
            <a:endParaRPr b="0" lang="sv-SE" sz="2800" spc="-1" strike="noStrike">
              <a:latin typeface="Arial"/>
            </a:endParaRPr>
          </a:p>
        </p:txBody>
      </p:sp>
      <p:pic>
        <p:nvPicPr>
          <p:cNvPr id="251" name="" descr=""/>
          <p:cNvPicPr/>
          <p:nvPr/>
        </p:nvPicPr>
        <p:blipFill>
          <a:blip r:embed="rId1"/>
          <a:stretch/>
        </p:blipFill>
        <p:spPr>
          <a:xfrm>
            <a:off x="138240" y="0"/>
            <a:ext cx="761760" cy="761760"/>
          </a:xfrm>
          <a:prstGeom prst="rect">
            <a:avLst/>
          </a:prstGeom>
          <a:ln w="0">
            <a:noFill/>
          </a:ln>
        </p:spPr>
      </p:pic>
      <p:sp>
        <p:nvSpPr>
          <p:cNvPr id="252" name="TextShape 2"/>
          <p:cNvSpPr txBox="1"/>
          <p:nvPr/>
        </p:nvSpPr>
        <p:spPr>
          <a:xfrm>
            <a:off x="1080000" y="1600200"/>
            <a:ext cx="8100000" cy="739800"/>
          </a:xfrm>
          <a:prstGeom prst="rect">
            <a:avLst/>
          </a:prstGeom>
          <a:noFill/>
          <a:ln w="0">
            <a:noFill/>
          </a:ln>
        </p:spPr>
        <p:txBody>
          <a:bodyPr lIns="90000" rIns="90000" tIns="45000" bIns="45000">
            <a:noAutofit/>
          </a:bodyPr>
          <a:p>
            <a:r>
              <a:rPr b="0" lang="sv-SE" sz="1800" spc="-1" strike="noStrike">
                <a:latin typeface="Microsoft JhengHei Light"/>
              </a:rPr>
              <a:t>För det djupgående resonemanget hänvisas till</a:t>
            </a:r>
            <a:r>
              <a:rPr b="0" lang="sv-SE" sz="1800" spc="-1" strike="noStrike">
                <a:latin typeface="Microsoft JhengHei Light"/>
              </a:rPr>
              <a:t>	</a:t>
            </a:r>
            <a:r>
              <a:rPr b="0" lang="sv-SE" sz="1800" spc="-1" strike="noStrike">
                <a:latin typeface="Microsoft JhengHei Light"/>
              </a:rPr>
              <a:t>essentiell.org ”KORTSIKTIGHET  ” </a:t>
            </a:r>
            <a:endParaRPr b="0" lang="sv-SE" sz="1800" spc="-1" strike="noStrike">
              <a:latin typeface="Arial"/>
            </a:endParaRPr>
          </a:p>
        </p:txBody>
      </p:sp>
      <p:sp>
        <p:nvSpPr>
          <p:cNvPr id="253" name="TextShape 3"/>
          <p:cNvSpPr txBox="1"/>
          <p:nvPr/>
        </p:nvSpPr>
        <p:spPr>
          <a:xfrm>
            <a:off x="1080000" y="2700000"/>
            <a:ext cx="3960000" cy="379800"/>
          </a:xfrm>
          <a:prstGeom prst="rect">
            <a:avLst/>
          </a:prstGeom>
          <a:noFill/>
          <a:ln w="0">
            <a:noFill/>
          </a:ln>
        </p:spPr>
        <p:txBody>
          <a:bodyPr lIns="90000" rIns="90000" tIns="45000" bIns="45000">
            <a:noAutofit/>
          </a:bodyPr>
          <a:p>
            <a:r>
              <a:rPr b="0" lang="sv-SE" sz="1800" spc="-1" strike="noStrike">
                <a:latin typeface="Microsoft JhengHei UI Light"/>
              </a:rPr>
              <a:t>Kort kan vi vi dra följande paralleller:</a:t>
            </a:r>
            <a:endParaRPr b="0" lang="sv-SE" sz="1800" spc="-1" strike="noStrike">
              <a:latin typeface="Arial"/>
            </a:endParaRPr>
          </a:p>
        </p:txBody>
      </p:sp>
      <p:sp>
        <p:nvSpPr>
          <p:cNvPr id="254" name="TextShape 4"/>
          <p:cNvSpPr txBox="1"/>
          <p:nvPr/>
        </p:nvSpPr>
        <p:spPr>
          <a:xfrm>
            <a:off x="1080000" y="3240000"/>
            <a:ext cx="8280000" cy="1248120"/>
          </a:xfrm>
          <a:prstGeom prst="rect">
            <a:avLst/>
          </a:prstGeom>
          <a:noFill/>
          <a:ln w="0">
            <a:noFill/>
          </a:ln>
        </p:spPr>
        <p:txBody>
          <a:bodyPr lIns="90000" rIns="90000" tIns="45000" bIns="45000">
            <a:noAutofit/>
          </a:bodyPr>
          <a:p>
            <a:r>
              <a:rPr b="0" lang="sv-SE" sz="1800" spc="-1" strike="noStrike">
                <a:latin typeface="Microsoft JhengHei UI Light"/>
              </a:rPr>
              <a:t>Samtidigt som vi ojjar oss när vi ser bilder på Skogsbränder, atollöar i Maldiverna som försvunnit, kilometerstora isblock som bryts loss på Antarktis, rapporter om att Gulf-strömmen riskerar att kollapsa inom 50år, städer i mellaneuropa som sveps bort av översvämmade floder etc...så</a:t>
            </a:r>
            <a:endParaRPr b="0" lang="sv-SE" sz="1800" spc="-1" strike="noStrike">
              <a:latin typeface="Arial"/>
            </a:endParaRPr>
          </a:p>
        </p:txBody>
      </p:sp>
    </p:spTree>
  </p:cSld>
  <mc:AlternateContent>
    <mc:Choice Requires="p14">
      <p:transition spd="slow" p14:dur="2000"/>
    </mc:Choice>
    <mc:Fallback>
      <p:transition spd="slow"/>
    </mc:Fallback>
  </mc:AlternateContent>
  <p:timing>
    <p:tnLst>
      <p:par>
        <p:cTn id="199" dur="indefinite" restart="never" nodeType="tmRoot">
          <p:childTnLst>
            <p:seq>
              <p:cTn id="200" dur="indefinite" nodeType="mainSeq">
                <p:childTnLst>
                  <p:par>
                    <p:cTn id="201" fill="hold">
                      <p:stCondLst>
                        <p:cond delay="indefinite"/>
                      </p:stCondLst>
                      <p:childTnLst>
                        <p:par>
                          <p:cTn id="202" fill="hold">
                            <p:stCondLst>
                              <p:cond delay="0"/>
                            </p:stCondLst>
                            <p:childTnLst>
                              <p:par>
                                <p:cTn id="203" nodeType="clickEffect" fill="hold" presetClass="entr" presetID="1">
                                  <p:stCondLst>
                                    <p:cond delay="0"/>
                                  </p:stCondLst>
                                  <p:childTnLst>
                                    <p:set>
                                      <p:cBhvr>
                                        <p:cTn id="204" dur="1" fill="hold">
                                          <p:stCondLst>
                                            <p:cond delay="0"/>
                                          </p:stCondLst>
                                        </p:cTn>
                                        <p:tgtEl>
                                          <p:spTgt spid="253">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TextShape 1"/>
          <p:cNvSpPr txBox="1"/>
          <p:nvPr/>
        </p:nvSpPr>
        <p:spPr>
          <a:xfrm>
            <a:off x="828360" y="313560"/>
            <a:ext cx="9071640" cy="946440"/>
          </a:xfrm>
          <a:prstGeom prst="rect">
            <a:avLst/>
          </a:prstGeom>
          <a:noFill/>
          <a:ln w="0">
            <a:noFill/>
          </a:ln>
        </p:spPr>
        <p:txBody>
          <a:bodyPr lIns="0" rIns="0" tIns="0" bIns="0" anchor="ctr">
            <a:noAutofit/>
          </a:bodyPr>
          <a:p>
            <a:pPr algn="ctr"/>
            <a:r>
              <a:rPr b="0" lang="sv-SE" sz="2800" spc="-1" strike="noStrike">
                <a:latin typeface="Microsoft YaHei UI Light"/>
              </a:rPr>
              <a:t>Varför gör vi inget mot den Globala Uppvärmningen?</a:t>
            </a:r>
            <a:endParaRPr b="0" lang="sv-SE" sz="2800" spc="-1" strike="noStrike">
              <a:latin typeface="Arial"/>
            </a:endParaRPr>
          </a:p>
        </p:txBody>
      </p:sp>
      <p:pic>
        <p:nvPicPr>
          <p:cNvPr id="256" name="" descr=""/>
          <p:cNvPicPr/>
          <p:nvPr/>
        </p:nvPicPr>
        <p:blipFill>
          <a:blip r:embed="rId1"/>
          <a:stretch/>
        </p:blipFill>
        <p:spPr>
          <a:xfrm>
            <a:off x="138240" y="0"/>
            <a:ext cx="761760" cy="761760"/>
          </a:xfrm>
          <a:prstGeom prst="rect">
            <a:avLst/>
          </a:prstGeom>
          <a:ln w="0">
            <a:noFill/>
          </a:ln>
        </p:spPr>
      </p:pic>
      <p:sp>
        <p:nvSpPr>
          <p:cNvPr id="257" name="TextShape 2"/>
          <p:cNvSpPr txBox="1"/>
          <p:nvPr/>
        </p:nvSpPr>
        <p:spPr>
          <a:xfrm>
            <a:off x="1000800" y="1319400"/>
            <a:ext cx="8100000" cy="899280"/>
          </a:xfrm>
          <a:prstGeom prst="rect">
            <a:avLst/>
          </a:prstGeom>
          <a:noFill/>
          <a:ln w="0">
            <a:noFill/>
          </a:ln>
        </p:spPr>
        <p:txBody>
          <a:bodyPr lIns="90000" rIns="90000" tIns="45000" bIns="45000">
            <a:noAutofit/>
          </a:bodyPr>
          <a:p>
            <a:r>
              <a:rPr b="0" lang="sv-SE" sz="1600" spc="-1" strike="noStrike">
                <a:latin typeface="Microsoft JhengHei Light"/>
              </a:rPr>
              <a:t>...ojjar vi oss </a:t>
            </a:r>
            <a:endParaRPr b="0" lang="sv-SE" sz="1600" spc="-1" strike="noStrike">
              <a:latin typeface="Arial"/>
            </a:endParaRPr>
          </a:p>
          <a:p>
            <a:r>
              <a:rPr b="0" lang="sv-SE" sz="1600" spc="-1" strike="noStrike">
                <a:latin typeface="Microsoft JhengHei Light"/>
              </a:rPr>
              <a:t>..när bensinskatten ska höjas </a:t>
            </a:r>
            <a:endParaRPr b="0" lang="sv-SE" sz="1600" spc="-1" strike="noStrike">
              <a:latin typeface="Arial"/>
            </a:endParaRPr>
          </a:p>
          <a:p>
            <a:r>
              <a:rPr b="0" lang="sv-SE" sz="1600" spc="-1" strike="noStrike">
                <a:latin typeface="Microsoft JhengHei Light"/>
              </a:rPr>
              <a:t>(”Ska Norrlands inland dö ut eller?  ”) </a:t>
            </a:r>
            <a:endParaRPr b="0" lang="sv-SE" sz="1600" spc="-1" strike="noStrike">
              <a:latin typeface="Arial"/>
            </a:endParaRPr>
          </a:p>
        </p:txBody>
      </p:sp>
      <p:sp>
        <p:nvSpPr>
          <p:cNvPr id="258" name="TextShape 3"/>
          <p:cNvSpPr txBox="1"/>
          <p:nvPr/>
        </p:nvSpPr>
        <p:spPr>
          <a:xfrm>
            <a:off x="1000800" y="2352240"/>
            <a:ext cx="8640000" cy="739800"/>
          </a:xfrm>
          <a:prstGeom prst="rect">
            <a:avLst/>
          </a:prstGeom>
          <a:noFill/>
          <a:ln w="0">
            <a:noFill/>
          </a:ln>
        </p:spPr>
        <p:txBody>
          <a:bodyPr lIns="90000" rIns="90000" tIns="45000" bIns="45000">
            <a:noAutofit/>
          </a:bodyPr>
          <a:p>
            <a:r>
              <a:rPr b="0" lang="sv-SE" sz="1600" spc="-1" strike="noStrike">
                <a:latin typeface="Microsoft JhengHei Light"/>
              </a:rPr>
              <a:t>..när du ombeds ta tåget till ett möte i Göteborg.</a:t>
            </a:r>
            <a:endParaRPr b="0" lang="sv-SE" sz="1600" spc="-1" strike="noStrike">
              <a:latin typeface="Arial"/>
            </a:endParaRPr>
          </a:p>
          <a:p>
            <a:r>
              <a:rPr b="0" lang="sv-SE" sz="1600" spc="-1" strike="noStrike">
                <a:latin typeface="Microsoft JhengHei Light"/>
              </a:rPr>
              <a:t>(”Men jag tjänar ju 45 minuter på flyget! ”) </a:t>
            </a:r>
            <a:endParaRPr b="0" lang="sv-SE" sz="1600" spc="-1" strike="noStrike">
              <a:latin typeface="Arial"/>
            </a:endParaRPr>
          </a:p>
        </p:txBody>
      </p:sp>
      <p:sp>
        <p:nvSpPr>
          <p:cNvPr id="259" name="TextShape 4"/>
          <p:cNvSpPr txBox="1"/>
          <p:nvPr/>
        </p:nvSpPr>
        <p:spPr>
          <a:xfrm>
            <a:off x="976680" y="3092040"/>
            <a:ext cx="8100000" cy="739800"/>
          </a:xfrm>
          <a:prstGeom prst="rect">
            <a:avLst/>
          </a:prstGeom>
          <a:noFill/>
          <a:ln w="0">
            <a:noFill/>
          </a:ln>
        </p:spPr>
        <p:txBody>
          <a:bodyPr lIns="90000" rIns="90000" tIns="45000" bIns="45000">
            <a:noAutofit/>
          </a:bodyPr>
          <a:p>
            <a:r>
              <a:rPr b="0" lang="sv-SE" sz="1600" spc="-1" strike="noStrike">
                <a:latin typeface="Microsoft JhengHei Light"/>
              </a:rPr>
              <a:t>..när avgiften höjs för kollektivtrafiken</a:t>
            </a:r>
            <a:endParaRPr b="0" lang="sv-SE" sz="1600" spc="-1" strike="noStrike">
              <a:latin typeface="Arial"/>
            </a:endParaRPr>
          </a:p>
          <a:p>
            <a:r>
              <a:rPr b="0" lang="sv-SE" sz="1600" spc="-1" strike="noStrike">
                <a:latin typeface="Microsoft JhengHei Light"/>
              </a:rPr>
              <a:t>(”Men jag betalar ju redan 1000kr i månaden för det! ”) </a:t>
            </a:r>
            <a:endParaRPr b="0" lang="sv-SE" sz="1600" spc="-1" strike="noStrike">
              <a:latin typeface="Arial"/>
            </a:endParaRPr>
          </a:p>
        </p:txBody>
      </p:sp>
      <p:sp>
        <p:nvSpPr>
          <p:cNvPr id="260" name="TextShape 5"/>
          <p:cNvSpPr txBox="1"/>
          <p:nvPr/>
        </p:nvSpPr>
        <p:spPr>
          <a:xfrm>
            <a:off x="1000800" y="3831840"/>
            <a:ext cx="8539200" cy="668160"/>
          </a:xfrm>
          <a:prstGeom prst="rect">
            <a:avLst/>
          </a:prstGeom>
          <a:noFill/>
          <a:ln w="0">
            <a:noFill/>
          </a:ln>
        </p:spPr>
        <p:txBody>
          <a:bodyPr lIns="90000" rIns="90000" tIns="45000" bIns="45000">
            <a:noAutofit/>
          </a:bodyPr>
          <a:p>
            <a:r>
              <a:rPr b="0" lang="sv-SE" sz="1600" spc="-1" strike="noStrike">
                <a:latin typeface="Microsoft JhengHei Light"/>
              </a:rPr>
              <a:t>..när koldioxidskatterna höjs</a:t>
            </a:r>
            <a:endParaRPr b="0" lang="sv-SE" sz="1600" spc="-1" strike="noStrike">
              <a:latin typeface="Arial"/>
            </a:endParaRPr>
          </a:p>
          <a:p>
            <a:r>
              <a:rPr b="0" lang="sv-SE" sz="1600" spc="-1" strike="noStrike">
                <a:latin typeface="Microsoft JhengHei Light"/>
              </a:rPr>
              <a:t>(”Men då blir ju flyget dyrare...och jag kommer 45min senare till mitt möte!  ”)</a:t>
            </a:r>
            <a:r>
              <a:rPr b="0" lang="sv-SE" sz="1800" spc="-1" strike="noStrike">
                <a:latin typeface="Microsoft JhengHei Light"/>
              </a:rPr>
              <a:t> </a:t>
            </a:r>
            <a:endParaRPr b="0" lang="sv-SE" sz="1800" spc="-1" strike="noStrike">
              <a:latin typeface="Arial"/>
            </a:endParaRPr>
          </a:p>
        </p:txBody>
      </p:sp>
      <p:sp>
        <p:nvSpPr>
          <p:cNvPr id="261" name="TextShape 6"/>
          <p:cNvSpPr txBox="1"/>
          <p:nvPr/>
        </p:nvSpPr>
        <p:spPr>
          <a:xfrm>
            <a:off x="1000800" y="4551840"/>
            <a:ext cx="8539200" cy="668160"/>
          </a:xfrm>
          <a:prstGeom prst="rect">
            <a:avLst/>
          </a:prstGeom>
          <a:noFill/>
          <a:ln w="0">
            <a:noFill/>
          </a:ln>
        </p:spPr>
        <p:txBody>
          <a:bodyPr lIns="90000" rIns="90000" tIns="45000" bIns="45000">
            <a:noAutofit/>
          </a:bodyPr>
          <a:p>
            <a:r>
              <a:rPr b="0" lang="sv-SE" sz="1600" spc="-1" strike="noStrike">
                <a:latin typeface="Microsoft JhengHei Light"/>
              </a:rPr>
              <a:t>..när (om) köttskatt införs</a:t>
            </a:r>
            <a:endParaRPr b="0" lang="sv-SE" sz="1600" spc="-1" strike="noStrike">
              <a:latin typeface="Arial"/>
            </a:endParaRPr>
          </a:p>
          <a:p>
            <a:r>
              <a:rPr b="0" lang="sv-SE" sz="1600" spc="-1" strike="noStrike">
                <a:latin typeface="Microsoft JhengHei Light"/>
              </a:rPr>
              <a:t>(”Men, ska man inte ens få äta sin biff längre?  ”)</a:t>
            </a:r>
            <a:r>
              <a:rPr b="0" lang="sv-SE" sz="1800" spc="-1" strike="noStrike">
                <a:latin typeface="Microsoft JhengHei Light"/>
              </a:rPr>
              <a:t> </a:t>
            </a:r>
            <a:endParaRPr b="0" lang="sv-SE" sz="18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TextShape 1"/>
          <p:cNvSpPr txBox="1"/>
          <p:nvPr/>
        </p:nvSpPr>
        <p:spPr>
          <a:xfrm>
            <a:off x="828360" y="313560"/>
            <a:ext cx="9071640" cy="946440"/>
          </a:xfrm>
          <a:prstGeom prst="rect">
            <a:avLst/>
          </a:prstGeom>
          <a:noFill/>
          <a:ln w="0">
            <a:noFill/>
          </a:ln>
        </p:spPr>
        <p:txBody>
          <a:bodyPr lIns="0" rIns="0" tIns="0" bIns="0" anchor="ctr">
            <a:noAutofit/>
          </a:bodyPr>
          <a:p>
            <a:pPr algn="ctr"/>
            <a:r>
              <a:rPr b="0" lang="sv-SE" sz="2800" spc="-1" strike="noStrike">
                <a:latin typeface="Microsoft YaHei UI Light"/>
              </a:rPr>
              <a:t>Varför gör vi inget mot den Globala Uppvärmningen?</a:t>
            </a:r>
            <a:endParaRPr b="0" lang="sv-SE" sz="2800" spc="-1" strike="noStrike">
              <a:latin typeface="Arial"/>
            </a:endParaRPr>
          </a:p>
        </p:txBody>
      </p:sp>
      <p:pic>
        <p:nvPicPr>
          <p:cNvPr id="263" name="" descr=""/>
          <p:cNvPicPr/>
          <p:nvPr/>
        </p:nvPicPr>
        <p:blipFill>
          <a:blip r:embed="rId1"/>
          <a:stretch/>
        </p:blipFill>
        <p:spPr>
          <a:xfrm>
            <a:off x="138240" y="0"/>
            <a:ext cx="761760" cy="761760"/>
          </a:xfrm>
          <a:prstGeom prst="rect">
            <a:avLst/>
          </a:prstGeom>
          <a:ln w="0">
            <a:noFill/>
          </a:ln>
        </p:spPr>
      </p:pic>
      <p:sp>
        <p:nvSpPr>
          <p:cNvPr id="264" name="TextShape 2"/>
          <p:cNvSpPr txBox="1"/>
          <p:nvPr/>
        </p:nvSpPr>
        <p:spPr>
          <a:xfrm>
            <a:off x="856440" y="1742760"/>
            <a:ext cx="8100000" cy="1000800"/>
          </a:xfrm>
          <a:prstGeom prst="rect">
            <a:avLst/>
          </a:prstGeom>
          <a:noFill/>
          <a:ln w="0">
            <a:noFill/>
          </a:ln>
        </p:spPr>
        <p:txBody>
          <a:bodyPr lIns="90000" rIns="90000" tIns="45000" bIns="45000">
            <a:noAutofit/>
          </a:bodyPr>
          <a:p>
            <a:r>
              <a:rPr b="0" lang="sv-SE" sz="1800" spc="-1" strike="noStrike">
                <a:latin typeface="Microsoft JhengHei Light"/>
              </a:rPr>
              <a:t>Poängen är att vi antingen inte fattat att en klimatanspassning kommer kosta, både pengar och lite möda i vardagslivet, eller tror att det inte kommer kosta något!</a:t>
            </a:r>
            <a:endParaRPr b="0" lang="sv-SE" sz="18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TextShape 1"/>
          <p:cNvSpPr txBox="1"/>
          <p:nvPr/>
        </p:nvSpPr>
        <p:spPr>
          <a:xfrm>
            <a:off x="828360" y="313560"/>
            <a:ext cx="9071640" cy="946440"/>
          </a:xfrm>
          <a:prstGeom prst="rect">
            <a:avLst/>
          </a:prstGeom>
          <a:noFill/>
          <a:ln w="0">
            <a:noFill/>
          </a:ln>
        </p:spPr>
        <p:txBody>
          <a:bodyPr lIns="0" rIns="0" tIns="0" bIns="0" anchor="ctr">
            <a:noAutofit/>
          </a:bodyPr>
          <a:p>
            <a:pPr algn="ctr"/>
            <a:r>
              <a:rPr b="0" lang="sv-SE" sz="2800" spc="-1" strike="noStrike">
                <a:latin typeface="Microsoft YaHei UI Light"/>
              </a:rPr>
              <a:t>Varför gör vi inget mot den Globala Uppvärmningen?</a:t>
            </a:r>
            <a:endParaRPr b="0" lang="sv-SE" sz="2800" spc="-1" strike="noStrike">
              <a:latin typeface="Arial"/>
            </a:endParaRPr>
          </a:p>
        </p:txBody>
      </p:sp>
      <p:pic>
        <p:nvPicPr>
          <p:cNvPr id="266" name="" descr=""/>
          <p:cNvPicPr/>
          <p:nvPr/>
        </p:nvPicPr>
        <p:blipFill>
          <a:blip r:embed="rId1"/>
          <a:stretch/>
        </p:blipFill>
        <p:spPr>
          <a:xfrm>
            <a:off x="138240" y="0"/>
            <a:ext cx="761760" cy="761760"/>
          </a:xfrm>
          <a:prstGeom prst="rect">
            <a:avLst/>
          </a:prstGeom>
          <a:ln w="0">
            <a:noFill/>
          </a:ln>
        </p:spPr>
      </p:pic>
      <p:sp>
        <p:nvSpPr>
          <p:cNvPr id="267" name="TextShape 2"/>
          <p:cNvSpPr txBox="1"/>
          <p:nvPr/>
        </p:nvSpPr>
        <p:spPr>
          <a:xfrm>
            <a:off x="900000" y="1980000"/>
            <a:ext cx="8100000" cy="2821680"/>
          </a:xfrm>
          <a:prstGeom prst="rect">
            <a:avLst/>
          </a:prstGeom>
          <a:noFill/>
          <a:ln w="0">
            <a:noFill/>
          </a:ln>
        </p:spPr>
        <p:txBody>
          <a:bodyPr lIns="90000" rIns="90000" tIns="45000" bIns="45000">
            <a:noAutofit/>
          </a:bodyPr>
          <a:p>
            <a:r>
              <a:rPr b="1" lang="sv-SE" sz="1800" spc="-1" strike="noStrike">
                <a:latin typeface="Microsoft JhengHei Light"/>
              </a:rPr>
              <a:t>2020</a:t>
            </a:r>
            <a:r>
              <a:rPr b="0" lang="sv-SE" sz="1800" spc="-1" strike="noStrike">
                <a:latin typeface="Microsoft JhengHei Light"/>
              </a:rPr>
              <a:t> Kostnaderna per år i väst beräknas till </a:t>
            </a:r>
            <a:r>
              <a:rPr b="0" lang="sv-SE" sz="1800" spc="-1" strike="noStrike">
                <a:latin typeface="Microsoft JhengHei Light"/>
                <a:ea typeface="Arial"/>
              </a:rPr>
              <a:t>$70 miljarder för olika klimatanpassningar av samhället. </a:t>
            </a:r>
            <a:endParaRPr b="0" lang="sv-SE" sz="1800" spc="-1" strike="noStrike">
              <a:latin typeface="Arial"/>
            </a:endParaRPr>
          </a:p>
          <a:p>
            <a:endParaRPr b="0" lang="sv-SE" sz="1800" spc="-1" strike="noStrike">
              <a:latin typeface="Arial"/>
            </a:endParaRPr>
          </a:p>
          <a:p>
            <a:r>
              <a:rPr b="1" lang="sv-SE" sz="1800" spc="-1" strike="noStrike">
                <a:latin typeface="Microsoft JhengHei Light"/>
                <a:ea typeface="Arial"/>
              </a:rPr>
              <a:t>2030</a:t>
            </a:r>
            <a:r>
              <a:rPr b="0" lang="sv-SE" sz="1800" spc="-1" strike="noStrike">
                <a:latin typeface="Microsoft JhengHei Light"/>
                <a:ea typeface="Arial"/>
              </a:rPr>
              <a:t> $140 - </a:t>
            </a:r>
            <a:r>
              <a:rPr b="0" lang="sv-SE" sz="1800" spc="-1" strike="noStrike">
                <a:latin typeface="Microsoft JhengHei Light"/>
                <a:ea typeface="Arial"/>
              </a:rPr>
              <a:t>$300 miljarder per år</a:t>
            </a:r>
            <a:endParaRPr b="0" lang="sv-SE" sz="1800" spc="-1" strike="noStrike">
              <a:latin typeface="Arial"/>
            </a:endParaRPr>
          </a:p>
          <a:p>
            <a:endParaRPr b="0" lang="sv-SE" sz="1800" spc="-1" strike="noStrike">
              <a:latin typeface="Arial"/>
            </a:endParaRPr>
          </a:p>
          <a:p>
            <a:r>
              <a:rPr b="1" lang="sv-SE" sz="1800" spc="-1" strike="noStrike">
                <a:latin typeface="Microsoft JhengHei Light"/>
                <a:ea typeface="Arial"/>
              </a:rPr>
              <a:t>2050</a:t>
            </a:r>
            <a:r>
              <a:rPr b="0" lang="sv-SE" sz="1800" spc="-1" strike="noStrike">
                <a:latin typeface="Microsoft JhengHei Light"/>
                <a:ea typeface="Arial"/>
              </a:rPr>
              <a:t> $280 - </a:t>
            </a:r>
            <a:r>
              <a:rPr b="0" lang="sv-SE" sz="1800" spc="-1" strike="noStrike">
                <a:latin typeface="Microsoft JhengHei Light"/>
                <a:ea typeface="Arial"/>
              </a:rPr>
              <a:t>$500 miljarder per år</a:t>
            </a:r>
            <a:endParaRPr b="0" lang="sv-SE" sz="1800" spc="-1" strike="noStrike">
              <a:latin typeface="Arial"/>
            </a:endParaRPr>
          </a:p>
          <a:p>
            <a:endParaRPr b="0" lang="sv-SE" sz="1800" spc="-1" strike="noStrike">
              <a:latin typeface="Arial"/>
            </a:endParaRPr>
          </a:p>
          <a:p>
            <a:r>
              <a:rPr b="0" lang="sv-SE" sz="1800" spc="-1" strike="noStrike">
                <a:latin typeface="Microsoft JhengHei Light"/>
                <a:ea typeface="Arial"/>
              </a:rPr>
              <a:t>...om vi lyckas stanna av den Globala Uppvärmningen så att den inte når högre än +1,5</a:t>
            </a:r>
            <a:r>
              <a:rPr b="0" lang="sv-SE" sz="1800" spc="-1" strike="noStrike">
                <a:latin typeface="Microsoft JhengHei Light"/>
                <a:ea typeface="Microsoft JhengHei Light"/>
              </a:rPr>
              <a:t>°</a:t>
            </a:r>
            <a:r>
              <a:rPr b="0" lang="sv-SE" sz="1800" spc="-1" strike="noStrike">
                <a:latin typeface="Microsoft JhengHei Light"/>
                <a:ea typeface="Microsoft JhengHei Light"/>
              </a:rPr>
              <a:t>C jämfört med förindustriell tid. </a:t>
            </a:r>
            <a:endParaRPr b="0" lang="sv-SE" sz="18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TextShape 1"/>
          <p:cNvSpPr txBox="1"/>
          <p:nvPr/>
        </p:nvSpPr>
        <p:spPr>
          <a:xfrm>
            <a:off x="828360" y="313560"/>
            <a:ext cx="9071640" cy="946440"/>
          </a:xfrm>
          <a:prstGeom prst="rect">
            <a:avLst/>
          </a:prstGeom>
          <a:noFill/>
          <a:ln w="0">
            <a:noFill/>
          </a:ln>
        </p:spPr>
        <p:txBody>
          <a:bodyPr lIns="0" rIns="0" tIns="0" bIns="0" anchor="ctr">
            <a:noAutofit/>
          </a:bodyPr>
          <a:p>
            <a:pPr algn="ctr"/>
            <a:r>
              <a:rPr b="0" lang="sv-SE" sz="2800" spc="-1" strike="noStrike">
                <a:latin typeface="Microsoft YaHei UI Light"/>
              </a:rPr>
              <a:t>Tack för att ni lyssnade!</a:t>
            </a:r>
            <a:endParaRPr b="0" lang="sv-SE" sz="2800" spc="-1" strike="noStrike">
              <a:latin typeface="Arial"/>
            </a:endParaRPr>
          </a:p>
        </p:txBody>
      </p:sp>
      <p:pic>
        <p:nvPicPr>
          <p:cNvPr id="269" name="" descr=""/>
          <p:cNvPicPr/>
          <p:nvPr/>
        </p:nvPicPr>
        <p:blipFill>
          <a:blip r:embed="rId1"/>
          <a:stretch/>
        </p:blipFill>
        <p:spPr>
          <a:xfrm>
            <a:off x="138240" y="0"/>
            <a:ext cx="761760" cy="761760"/>
          </a:xfrm>
          <a:prstGeom prst="rect">
            <a:avLst/>
          </a:prstGeom>
          <a:ln w="0">
            <a:noFill/>
          </a:ln>
        </p:spPr>
      </p:pic>
      <p:sp>
        <p:nvSpPr>
          <p:cNvPr id="270" name="TextShape 2"/>
          <p:cNvSpPr txBox="1"/>
          <p:nvPr/>
        </p:nvSpPr>
        <p:spPr>
          <a:xfrm>
            <a:off x="900000" y="1980000"/>
            <a:ext cx="8640000" cy="2821680"/>
          </a:xfrm>
          <a:prstGeom prst="rect">
            <a:avLst/>
          </a:prstGeom>
          <a:noFill/>
          <a:ln w="0">
            <a:noFill/>
          </a:ln>
        </p:spPr>
        <p:txBody>
          <a:bodyPr lIns="90000" rIns="90000" tIns="45000" bIns="45000">
            <a:noAutofit/>
          </a:bodyPr>
          <a:p>
            <a:r>
              <a:rPr b="0" lang="sv-SE" sz="1800" spc="-1" strike="noStrike">
                <a:latin typeface="Microsoft JhengHei Light"/>
              </a:rPr>
              <a:t>Vi hoppas ni tagit till er av både lite kunskap och fått er någon eller några tankeställare.</a:t>
            </a:r>
            <a:endParaRPr b="0" lang="sv-SE" sz="1800" spc="-1" strike="noStrike">
              <a:latin typeface="Arial"/>
            </a:endParaRPr>
          </a:p>
          <a:p>
            <a:endParaRPr b="0" lang="sv-SE" sz="1800" spc="-1" strike="noStrike">
              <a:latin typeface="Arial"/>
            </a:endParaRPr>
          </a:p>
          <a:p>
            <a:r>
              <a:rPr b="0" lang="sv-SE" sz="1800" spc="-1" strike="noStrike">
                <a:latin typeface="Microsoft JhengHei Light"/>
              </a:rPr>
              <a:t>Det viktigaste att ta med er är:</a:t>
            </a:r>
            <a:endParaRPr b="0" lang="sv-SE" sz="1800" spc="-1" strike="noStrike">
              <a:latin typeface="Arial"/>
            </a:endParaRPr>
          </a:p>
          <a:p>
            <a:endParaRPr b="0" lang="sv-SE" sz="1800" spc="-1" strike="noStrike">
              <a:latin typeface="Arial"/>
            </a:endParaRPr>
          </a:p>
          <a:p>
            <a:r>
              <a:rPr b="0" lang="sv-SE" sz="1800" spc="-1" strike="noStrike">
                <a:latin typeface="Microsoft JhengHei Light"/>
              </a:rPr>
              <a:t>Inse själva att vi måste börja ställa om vårt samhälle till fossilfritt!</a:t>
            </a:r>
            <a:endParaRPr b="0" lang="sv-SE" sz="1800" spc="-1" strike="noStrike">
              <a:latin typeface="Arial"/>
            </a:endParaRPr>
          </a:p>
          <a:p>
            <a:r>
              <a:rPr b="0" lang="sv-SE" sz="1800" spc="-1" strike="noStrike">
                <a:latin typeface="Microsoft JhengHei Light"/>
              </a:rPr>
              <a:t>Inse själva att vi kanske inte kan göra det utan att det går ut över välfärden </a:t>
            </a:r>
            <a:endParaRPr b="0" lang="sv-SE" sz="1800" spc="-1" strike="noStrike">
              <a:latin typeface="Arial"/>
            </a:endParaRPr>
          </a:p>
          <a:p>
            <a:r>
              <a:rPr b="0" lang="sv-SE" sz="1800" spc="-1" strike="noStrike">
                <a:latin typeface="Microsoft JhengHei Light"/>
              </a:rPr>
              <a:t>Tycker ni detta är viktigt, gå ut och skapa debatt, gå hem och ställ frågor</a:t>
            </a:r>
            <a:endParaRPr b="0" lang="sv-SE" sz="1800" spc="-1" strike="noStrike">
              <a:latin typeface="Arial"/>
            </a:endParaRPr>
          </a:p>
          <a:p>
            <a:r>
              <a:rPr b="0" lang="sv-SE" sz="1800" spc="-1" strike="noStrike">
                <a:latin typeface="Microsoft JhengHei Light"/>
              </a:rPr>
              <a:t>...och se upp för fågelskrämmor i social media och konspirationer</a:t>
            </a:r>
            <a:endParaRPr b="0" lang="sv-SE" sz="18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TextShape 1"/>
          <p:cNvSpPr txBox="1"/>
          <p:nvPr/>
        </p:nvSpPr>
        <p:spPr>
          <a:xfrm>
            <a:off x="504000" y="226080"/>
            <a:ext cx="9071640" cy="946440"/>
          </a:xfrm>
          <a:prstGeom prst="rect">
            <a:avLst/>
          </a:prstGeom>
          <a:noFill/>
          <a:ln w="0">
            <a:noFill/>
          </a:ln>
        </p:spPr>
        <p:txBody>
          <a:bodyPr lIns="0" rIns="0" tIns="0" bIns="0" anchor="ctr">
            <a:noAutofit/>
          </a:bodyPr>
          <a:p>
            <a:pPr algn="ctr"/>
            <a:endParaRPr b="0" lang="sv-SE" sz="4400" spc="-1" strike="noStrike">
              <a:latin typeface="Arial"/>
            </a:endParaRPr>
          </a:p>
        </p:txBody>
      </p:sp>
      <p:sp>
        <p:nvSpPr>
          <p:cNvPr id="272" name="TextShape 2"/>
          <p:cNvSpPr txBox="1"/>
          <p:nvPr/>
        </p:nvSpPr>
        <p:spPr>
          <a:xfrm>
            <a:off x="504000" y="1326600"/>
            <a:ext cx="9071640" cy="3288240"/>
          </a:xfrm>
          <a:prstGeom prst="rect">
            <a:avLst/>
          </a:prstGeom>
          <a:noFill/>
          <a:ln w="0">
            <a:noFill/>
          </a:ln>
        </p:spPr>
        <p:txBody>
          <a:bodyPr lIns="0" rIns="0" tIns="0" bIns="0">
            <a:normAutofit/>
          </a:bodyPr>
          <a:p>
            <a:endParaRPr b="0" lang="sv-SE" sz="3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Vilka tror på konspirationsteorier?</a:t>
            </a:r>
            <a:endParaRPr b="0" lang="sv-SE" sz="3600" spc="-1" strike="noStrike">
              <a:latin typeface="Arial"/>
            </a:endParaRPr>
          </a:p>
        </p:txBody>
      </p:sp>
      <p:pic>
        <p:nvPicPr>
          <p:cNvPr id="58" name="" descr=""/>
          <p:cNvPicPr/>
          <p:nvPr/>
        </p:nvPicPr>
        <p:blipFill>
          <a:blip r:embed="rId1"/>
          <a:stretch/>
        </p:blipFill>
        <p:spPr>
          <a:xfrm>
            <a:off x="138240" y="0"/>
            <a:ext cx="761760" cy="761760"/>
          </a:xfrm>
          <a:prstGeom prst="rect">
            <a:avLst/>
          </a:prstGeom>
          <a:ln w="0">
            <a:noFill/>
          </a:ln>
        </p:spPr>
      </p:pic>
      <p:sp>
        <p:nvSpPr>
          <p:cNvPr id="59" name="TextShape 2"/>
          <p:cNvSpPr txBox="1"/>
          <p:nvPr/>
        </p:nvSpPr>
        <p:spPr>
          <a:xfrm>
            <a:off x="540000" y="1620000"/>
            <a:ext cx="9000000" cy="540000"/>
          </a:xfrm>
          <a:prstGeom prst="rect">
            <a:avLst/>
          </a:prstGeom>
          <a:noFill/>
          <a:ln w="0">
            <a:noFill/>
          </a:ln>
        </p:spPr>
        <p:txBody>
          <a:bodyPr lIns="90000" rIns="90000" tIns="45000" bIns="45000">
            <a:noAutofit/>
          </a:bodyPr>
          <a:p>
            <a:r>
              <a:rPr b="0" lang="sv-SE" sz="1800" spc="-1" strike="noStrike">
                <a:latin typeface="Microsoft JhengHei UI Light"/>
              </a:rPr>
              <a:t>Att tro på konspirationsteorier är delvis en kulturell och socioekonomisk företeelse.</a:t>
            </a:r>
            <a:endParaRPr b="0" lang="sv-SE" sz="1800" spc="-1" strike="noStrike">
              <a:latin typeface="Arial"/>
            </a:endParaRPr>
          </a:p>
        </p:txBody>
      </p:sp>
      <p:sp>
        <p:nvSpPr>
          <p:cNvPr id="60" name="TextShape 3"/>
          <p:cNvSpPr txBox="1"/>
          <p:nvPr/>
        </p:nvSpPr>
        <p:spPr>
          <a:xfrm>
            <a:off x="1620000" y="2160000"/>
            <a:ext cx="7380000" cy="379800"/>
          </a:xfrm>
          <a:prstGeom prst="rect">
            <a:avLst/>
          </a:prstGeom>
          <a:noFill/>
          <a:ln w="0">
            <a:noFill/>
          </a:ln>
        </p:spPr>
        <p:txBody>
          <a:bodyPr lIns="90000" rIns="90000" tIns="45000" bIns="45000">
            <a:noAutofit/>
          </a:bodyPr>
          <a:p>
            <a:r>
              <a:rPr b="0" lang="sv-SE" sz="1800" spc="-1" strike="noStrike">
                <a:latin typeface="Microsoft JhengHei UI Light"/>
              </a:rPr>
              <a:t>- utbildning (måste ha en basal bildningsnivå för att förstå)</a:t>
            </a:r>
            <a:endParaRPr b="0" lang="sv-SE" sz="1800" spc="-1" strike="noStrike">
              <a:latin typeface="Arial"/>
            </a:endParaRPr>
          </a:p>
        </p:txBody>
      </p:sp>
      <p:sp>
        <p:nvSpPr>
          <p:cNvPr id="61" name="TextShape 4"/>
          <p:cNvSpPr txBox="1"/>
          <p:nvPr/>
        </p:nvSpPr>
        <p:spPr>
          <a:xfrm>
            <a:off x="1620000" y="2520000"/>
            <a:ext cx="7560000" cy="379800"/>
          </a:xfrm>
          <a:prstGeom prst="rect">
            <a:avLst/>
          </a:prstGeom>
          <a:noFill/>
          <a:ln w="0">
            <a:noFill/>
          </a:ln>
        </p:spPr>
        <p:txBody>
          <a:bodyPr lIns="90000" rIns="90000" tIns="45000" bIns="45000">
            <a:noAutofit/>
          </a:bodyPr>
          <a:p>
            <a:r>
              <a:rPr b="0" lang="sv-SE" sz="1800" spc="-1" strike="noStrike">
                <a:latin typeface="Microsoft JhengHei UI Light"/>
              </a:rPr>
              <a:t>- ekonomi (att slita ihop brödfödan är viktigare än konspirationer)</a:t>
            </a:r>
            <a:endParaRPr b="0" lang="sv-SE" sz="1800" spc="-1" strike="noStrike">
              <a:latin typeface="Arial"/>
            </a:endParaRPr>
          </a:p>
        </p:txBody>
      </p:sp>
      <p:sp>
        <p:nvSpPr>
          <p:cNvPr id="62" name="TextShape 5"/>
          <p:cNvSpPr txBox="1"/>
          <p:nvPr/>
        </p:nvSpPr>
        <p:spPr>
          <a:xfrm>
            <a:off x="1620000" y="2899800"/>
            <a:ext cx="7560000" cy="379800"/>
          </a:xfrm>
          <a:prstGeom prst="rect">
            <a:avLst/>
          </a:prstGeom>
          <a:noFill/>
          <a:ln w="0">
            <a:noFill/>
          </a:ln>
        </p:spPr>
        <p:txBody>
          <a:bodyPr lIns="90000" rIns="90000" tIns="45000" bIns="45000">
            <a:noAutofit/>
          </a:bodyPr>
          <a:p>
            <a:r>
              <a:rPr b="0" lang="sv-SE" sz="1800" spc="-1" strike="noStrike">
                <a:latin typeface="Microsoft JhengHei UI Light"/>
              </a:rPr>
              <a:t>- kultur/ideologi (grannbyn som förhäxat skörden)</a:t>
            </a:r>
            <a:endParaRPr b="0" lang="sv-SE" sz="1800" spc="-1" strike="noStrike">
              <a:latin typeface="Arial"/>
            </a:endParaRPr>
          </a:p>
        </p:txBody>
      </p:sp>
      <p:sp>
        <p:nvSpPr>
          <p:cNvPr id="63" name="TextShape 6"/>
          <p:cNvSpPr txBox="1"/>
          <p:nvPr/>
        </p:nvSpPr>
        <p:spPr>
          <a:xfrm>
            <a:off x="1620000" y="3971880"/>
            <a:ext cx="7560000" cy="1068120"/>
          </a:xfrm>
          <a:prstGeom prst="rect">
            <a:avLst/>
          </a:prstGeom>
          <a:noFill/>
          <a:ln w="0">
            <a:noFill/>
          </a:ln>
        </p:spPr>
        <p:txBody>
          <a:bodyPr lIns="90000" rIns="90000" tIns="45000" bIns="45000">
            <a:noAutofit/>
          </a:bodyPr>
          <a:p>
            <a:r>
              <a:rPr b="0" lang="sv-SE" sz="1800" spc="-1" strike="noStrike">
                <a:latin typeface="Microsoft JhengHei UI Light"/>
              </a:rPr>
              <a:t>Om vi fokuserar på de konspirationsteorier som florerar i västvärlden</a:t>
            </a:r>
            <a:endParaRPr b="0" lang="sv-SE" sz="1800" spc="-1" strike="noStrike">
              <a:latin typeface="Arial"/>
            </a:endParaRPr>
          </a:p>
          <a:p>
            <a:endParaRPr b="0" lang="sv-SE" sz="1800" spc="-1" strike="noStrike">
              <a:latin typeface="Arial"/>
            </a:endParaRPr>
          </a:p>
          <a:p>
            <a:r>
              <a:rPr b="0" lang="sv-SE" sz="1800" spc="-1" strike="noStrike">
                <a:latin typeface="Microsoft JhengHei UI Light"/>
              </a:rPr>
              <a:t>  </a:t>
            </a:r>
            <a:r>
              <a:rPr b="0" lang="sv-SE" sz="1800" spc="-1" strike="noStrike">
                <a:latin typeface="Microsoft JhengHei UI Light"/>
              </a:rPr>
              <a:t>	</a:t>
            </a:r>
            <a:r>
              <a:rPr b="0" lang="sv-SE" sz="1800" spc="-1" strike="noStrike">
                <a:latin typeface="Microsoft JhengHei UI Light"/>
              </a:rPr>
              <a:t>	</a:t>
            </a:r>
            <a:r>
              <a:rPr b="0" lang="sv-SE" sz="1800" spc="-1" strike="noStrike">
                <a:latin typeface="Microsoft JhengHei UI Light"/>
              </a:rPr>
              <a:t>	</a:t>
            </a:r>
            <a:r>
              <a:rPr b="0" lang="sv-SE" sz="1800" spc="-1" strike="noStrike">
                <a:latin typeface="Microsoft JhengHei UI Light"/>
              </a:rPr>
              <a:t>Vilka är de människor som tror på dem?</a:t>
            </a:r>
            <a:endParaRPr b="0" lang="sv-SE" sz="1800" spc="-1" strike="noStrike">
              <a:latin typeface="Arial"/>
            </a:endParaRPr>
          </a:p>
        </p:txBody>
      </p:sp>
      <p:sp>
        <p:nvSpPr>
          <p:cNvPr id="64" name="CustomShape 7"/>
          <p:cNvSpPr/>
          <p:nvPr/>
        </p:nvSpPr>
        <p:spPr>
          <a:xfrm>
            <a:off x="2160000" y="4680000"/>
            <a:ext cx="720000" cy="180000"/>
          </a:xfrm>
          <a:custGeom>
            <a:avLst/>
            <a:gdLst/>
            <a:ahLst/>
            <a:rect l="0" t="0" r="r" b="b"/>
            <a:pathLst>
              <a:path w="2002" h="502">
                <a:moveTo>
                  <a:pt x="0" y="125"/>
                </a:moveTo>
                <a:lnTo>
                  <a:pt x="1500" y="125"/>
                </a:lnTo>
                <a:lnTo>
                  <a:pt x="1500" y="0"/>
                </a:lnTo>
                <a:lnTo>
                  <a:pt x="2001" y="250"/>
                </a:lnTo>
                <a:lnTo>
                  <a:pt x="1500" y="501"/>
                </a:lnTo>
                <a:lnTo>
                  <a:pt x="1500" y="375"/>
                </a:lnTo>
                <a:lnTo>
                  <a:pt x="0" y="375"/>
                </a:lnTo>
                <a:lnTo>
                  <a:pt x="0" y="125"/>
                </a:lnTo>
              </a:path>
            </a:pathLst>
          </a:custGeom>
          <a:solidFill>
            <a:srgbClr val="729fcf"/>
          </a:solid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childTnLst>
                  <p:par>
                    <p:cTn id="23" fill="hold">
                      <p:stCondLst>
                        <p:cond delay="indefinite"/>
                      </p:stCondLst>
                      <p:childTnLst>
                        <p:par>
                          <p:cTn id="24" fill="hold">
                            <p:stCondLst>
                              <p:cond delay="0"/>
                            </p:stCondLst>
                            <p:childTnLst>
                              <p:par>
                                <p:cTn id="25" nodeType="clickEffect" fill="hold" presetClass="entr" presetID="1">
                                  <p:stCondLst>
                                    <p:cond delay="0"/>
                                  </p:stCondLst>
                                  <p:childTnLst>
                                    <p:set>
                                      <p:cBhvr>
                                        <p:cTn id="26"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fill="hold" presetClass="entr" presetID="1">
                                  <p:stCondLst>
                                    <p:cond delay="0"/>
                                  </p:stCondLst>
                                  <p:childTnLst>
                                    <p:set>
                                      <p:cBhvr>
                                        <p:cTn id="30"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1">
                                  <p:stCondLst>
                                    <p:cond delay="0"/>
                                  </p:stCondLst>
                                  <p:childTnLst>
                                    <p:set>
                                      <p:cBhvr>
                                        <p:cTn id="34"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1">
                                  <p:stCondLst>
                                    <p:cond delay="0"/>
                                  </p:stCondLst>
                                  <p:childTnLst>
                                    <p:set>
                                      <p:cBhvr>
                                        <p:cTn id="38"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fill="hold" presetClass="entr" presetID="1">
                                  <p:stCondLst>
                                    <p:cond delay="0"/>
                                  </p:stCondLst>
                                  <p:childTnLst>
                                    <p:set>
                                      <p:cBhvr>
                                        <p:cTn id="42"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fill="hold" presetClass="entr" presetID="1">
                                  <p:stCondLst>
                                    <p:cond delay="0"/>
                                  </p:stCondLst>
                                  <p:childTnLst>
                                    <p:set>
                                      <p:cBhvr>
                                        <p:cTn id="46" dur="1" fill="hold">
                                          <p:stCondLst>
                                            <p:cond delay="0"/>
                                          </p:stCondLst>
                                        </p:cTn>
                                        <p:tgtEl>
                                          <p:spTgt spid="63">
                                            <p:txEl>
                                              <p:pRg st="2" end="2"/>
                                            </p:txEl>
                                          </p:spTgt>
                                        </p:tgtEl>
                                        <p:attrNameLst>
                                          <p:attrName>style.visibility</p:attrName>
                                        </p:attrNameLst>
                                      </p:cBhvr>
                                      <p:to>
                                        <p:strVal val="visible"/>
                                      </p:to>
                                    </p:set>
                                  </p:childTnLst>
                                </p:cTn>
                              </p:par>
                              <p:par>
                                <p:cTn id="47" nodeType="withEffect" fill="hold" presetClass="entr" presetID="1">
                                  <p:stCondLst>
                                    <p:cond delay="0"/>
                                  </p:stCondLst>
                                  <p:childTnLst>
                                    <p:set>
                                      <p:cBhvr>
                                        <p:cTn id="4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Vilka tror på konspirationsteorier?</a:t>
            </a:r>
            <a:endParaRPr b="0" lang="sv-SE" sz="3600" spc="-1" strike="noStrike">
              <a:latin typeface="Arial"/>
            </a:endParaRPr>
          </a:p>
        </p:txBody>
      </p:sp>
      <p:pic>
        <p:nvPicPr>
          <p:cNvPr id="66" name="" descr=""/>
          <p:cNvPicPr/>
          <p:nvPr/>
        </p:nvPicPr>
        <p:blipFill>
          <a:blip r:embed="rId1"/>
          <a:stretch/>
        </p:blipFill>
        <p:spPr>
          <a:xfrm>
            <a:off x="138240" y="0"/>
            <a:ext cx="761760" cy="761760"/>
          </a:xfrm>
          <a:prstGeom prst="rect">
            <a:avLst/>
          </a:prstGeom>
          <a:ln w="0">
            <a:noFill/>
          </a:ln>
        </p:spPr>
      </p:pic>
      <p:pic>
        <p:nvPicPr>
          <p:cNvPr id="67" name="" descr=""/>
          <p:cNvPicPr/>
          <p:nvPr/>
        </p:nvPicPr>
        <p:blipFill>
          <a:blip r:embed="rId2"/>
          <a:stretch/>
        </p:blipFill>
        <p:spPr>
          <a:xfrm>
            <a:off x="3679200" y="2160000"/>
            <a:ext cx="2620800" cy="2430360"/>
          </a:xfrm>
          <a:prstGeom prst="rect">
            <a:avLst/>
          </a:prstGeom>
          <a:ln w="0">
            <a:noFill/>
          </a:ln>
        </p:spPr>
      </p:pic>
      <p:sp>
        <p:nvSpPr>
          <p:cNvPr id="68" name="TextShape 2"/>
          <p:cNvSpPr txBox="1"/>
          <p:nvPr/>
        </p:nvSpPr>
        <p:spPr>
          <a:xfrm>
            <a:off x="3600000" y="1620000"/>
            <a:ext cx="2700000" cy="379800"/>
          </a:xfrm>
          <a:prstGeom prst="rect">
            <a:avLst/>
          </a:prstGeom>
          <a:noFill/>
          <a:ln w="0">
            <a:noFill/>
          </a:ln>
        </p:spPr>
        <p:txBody>
          <a:bodyPr lIns="90000" rIns="90000" tIns="45000" bIns="45000">
            <a:noAutofit/>
          </a:bodyPr>
          <a:p>
            <a:r>
              <a:rPr b="0" lang="sv-SE" sz="1800" spc="-1" strike="noStrike">
                <a:latin typeface="Microsoft JhengHei UI Light"/>
              </a:rPr>
              <a:t>Vi samlar 100 personer</a:t>
            </a:r>
            <a:endParaRPr b="0" lang="sv-SE" sz="1800" spc="-1" strike="noStrike">
              <a:latin typeface="Arial"/>
            </a:endParaRPr>
          </a:p>
        </p:txBody>
      </p:sp>
      <p:sp>
        <p:nvSpPr>
          <p:cNvPr id="69" name="TextShape 3"/>
          <p:cNvSpPr txBox="1"/>
          <p:nvPr/>
        </p:nvSpPr>
        <p:spPr>
          <a:xfrm>
            <a:off x="8460000" y="5247360"/>
            <a:ext cx="1440000" cy="332640"/>
          </a:xfrm>
          <a:prstGeom prst="rect">
            <a:avLst/>
          </a:prstGeom>
          <a:noFill/>
          <a:ln w="0">
            <a:noFill/>
          </a:ln>
        </p:spPr>
        <p:txBody>
          <a:bodyPr lIns="90000" rIns="90000" tIns="45000" bIns="45000">
            <a:noAutofit/>
          </a:bodyPr>
          <a:p>
            <a:r>
              <a:rPr b="0" lang="sv-SE" sz="1500" spc="-1" strike="noStrike">
                <a:latin typeface="Microsoft JhengHei UI Light"/>
              </a:rPr>
              <a:t>Data från USA</a:t>
            </a:r>
            <a:endParaRPr b="0" lang="sv-SE" sz="1500" spc="-1" strike="noStrike">
              <a:latin typeface="Arial"/>
            </a:endParaRPr>
          </a:p>
        </p:txBody>
      </p:sp>
      <p:sp>
        <p:nvSpPr>
          <p:cNvPr id="70" name="TextShape 4"/>
          <p:cNvSpPr txBox="1"/>
          <p:nvPr/>
        </p:nvSpPr>
        <p:spPr>
          <a:xfrm>
            <a:off x="900000" y="4696920"/>
            <a:ext cx="7920000" cy="684720"/>
          </a:xfrm>
          <a:prstGeom prst="rect">
            <a:avLst/>
          </a:prstGeom>
          <a:noFill/>
          <a:ln w="0">
            <a:noFill/>
          </a:ln>
        </p:spPr>
        <p:txBody>
          <a:bodyPr lIns="90000" rIns="90000" tIns="45000" bIns="45000">
            <a:noAutofit/>
          </a:bodyPr>
          <a:p>
            <a:r>
              <a:rPr b="0" lang="sv-SE" sz="1800" spc="-1" strike="noStrike">
                <a:latin typeface="Microsoft JhengHei UI Light"/>
              </a:rPr>
              <a:t>Vilka av er tror att det är</a:t>
            </a:r>
            <a:r>
              <a:rPr b="0" lang="sv-SE" sz="1800" spc="-1" strike="noStrike">
                <a:latin typeface="Microsoft YaHei Light"/>
              </a:rPr>
              <a:t>  ’fake-news’  </a:t>
            </a:r>
            <a:r>
              <a:rPr b="0" lang="sv-SE" sz="1800" spc="-1" strike="noStrike">
                <a:latin typeface="Microsoft JhengHei UI Light"/>
              </a:rPr>
              <a:t>att vi har en Global Uppvärmning orsakad av människan?</a:t>
            </a:r>
            <a:endParaRPr b="0" lang="sv-SE" sz="1800" spc="-1" strike="noStrike">
              <a:latin typeface="Arial"/>
            </a:endParaRPr>
          </a:p>
        </p:txBody>
      </p:sp>
    </p:spTree>
  </p:cSld>
  <mc:AlternateContent>
    <mc:Choice Requires="p14">
      <p:transition spd="slow" p14:dur="2000"/>
    </mc:Choice>
    <mc:Fallback>
      <p:transition spd="slow"/>
    </mc:Fallback>
  </mc:AlternateContent>
  <p:timing>
    <p:tnLst>
      <p:par>
        <p:cTn id="49" dur="indefinite" restart="never" nodeType="tmRoot">
          <p:childTnLst>
            <p:seq>
              <p:cTn id="50" dur="indefinite" nodeType="mainSeq">
                <p:childTnLst>
                  <p:par>
                    <p:cTn id="51" fill="hold">
                      <p:stCondLst>
                        <p:cond delay="indefinite"/>
                      </p:stCondLst>
                      <p:childTnLst>
                        <p:par>
                          <p:cTn id="52" fill="hold">
                            <p:stCondLst>
                              <p:cond delay="0"/>
                            </p:stCondLst>
                            <p:childTnLst>
                              <p:par>
                                <p:cTn id="53" nodeType="clickEffect" fill="hold" presetClass="entr" presetID="1">
                                  <p:stCondLst>
                                    <p:cond delay="0"/>
                                  </p:stCondLst>
                                  <p:childTnLst>
                                    <p:set>
                                      <p:cBhvr>
                                        <p:cTn id="54" dur="1" fill="hold">
                                          <p:stCondLst>
                                            <p:cond delay="0"/>
                                          </p:stCondLst>
                                        </p:cTn>
                                        <p:tgtEl>
                                          <p:spTgt spid="68">
                                            <p:txEl>
                                              <p:pRg st="0" end="0"/>
                                            </p:txEl>
                                          </p:spTgt>
                                        </p:tgtEl>
                                        <p:attrNameLst>
                                          <p:attrName>style.visibility</p:attrName>
                                        </p:attrNameLst>
                                      </p:cBhvr>
                                      <p:to>
                                        <p:strVal val="visible"/>
                                      </p:to>
                                    </p:set>
                                  </p:childTnLst>
                                </p:cTn>
                              </p:par>
                              <p:par>
                                <p:cTn id="55" nodeType="withEffect" fill="hold" presetClass="entr" presetID="1">
                                  <p:stCondLst>
                                    <p:cond delay="0"/>
                                  </p:stCondLst>
                                  <p:childTnLst>
                                    <p:set>
                                      <p:cBhvr>
                                        <p:cTn id="56" dur="1" fill="hold">
                                          <p:stCondLst>
                                            <p:cond delay="0"/>
                                          </p:stCondLst>
                                        </p:cTn>
                                        <p:tgtEl>
                                          <p:spTgt spid="6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nodeType="clickEffect" fill="hold" presetClass="entr" presetID="1">
                                  <p:stCondLst>
                                    <p:cond delay="0"/>
                                  </p:stCondLst>
                                  <p:childTnLst>
                                    <p:set>
                                      <p:cBhvr>
                                        <p:cTn id="60"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Vilka tror på konspirationsteorier?</a:t>
            </a:r>
            <a:endParaRPr b="0" lang="sv-SE" sz="3600" spc="-1" strike="noStrike">
              <a:latin typeface="Arial"/>
            </a:endParaRPr>
          </a:p>
        </p:txBody>
      </p:sp>
      <p:pic>
        <p:nvPicPr>
          <p:cNvPr id="72" name="" descr=""/>
          <p:cNvPicPr/>
          <p:nvPr/>
        </p:nvPicPr>
        <p:blipFill>
          <a:blip r:embed="rId1"/>
          <a:stretch/>
        </p:blipFill>
        <p:spPr>
          <a:xfrm>
            <a:off x="138240" y="0"/>
            <a:ext cx="761760" cy="761760"/>
          </a:xfrm>
          <a:prstGeom prst="rect">
            <a:avLst/>
          </a:prstGeom>
          <a:ln w="0">
            <a:noFill/>
          </a:ln>
        </p:spPr>
      </p:pic>
      <p:pic>
        <p:nvPicPr>
          <p:cNvPr id="73" name="" descr=""/>
          <p:cNvPicPr/>
          <p:nvPr/>
        </p:nvPicPr>
        <p:blipFill>
          <a:blip r:embed="rId2"/>
          <a:stretch/>
        </p:blipFill>
        <p:spPr>
          <a:xfrm>
            <a:off x="1870560" y="2520000"/>
            <a:ext cx="1729440" cy="2239920"/>
          </a:xfrm>
          <a:prstGeom prst="rect">
            <a:avLst/>
          </a:prstGeom>
          <a:ln w="0">
            <a:noFill/>
          </a:ln>
        </p:spPr>
      </p:pic>
      <p:sp>
        <p:nvSpPr>
          <p:cNvPr id="74" name="TextShape 2"/>
          <p:cNvSpPr txBox="1"/>
          <p:nvPr/>
        </p:nvSpPr>
        <p:spPr>
          <a:xfrm>
            <a:off x="1080000" y="1620000"/>
            <a:ext cx="7920000" cy="697320"/>
          </a:xfrm>
          <a:prstGeom prst="rect">
            <a:avLst/>
          </a:prstGeom>
          <a:noFill/>
          <a:ln w="0">
            <a:noFill/>
          </a:ln>
        </p:spPr>
        <p:txBody>
          <a:bodyPr lIns="90000" rIns="90000" tIns="45000" bIns="45000">
            <a:noAutofit/>
          </a:bodyPr>
          <a:p>
            <a:r>
              <a:rPr b="0" lang="sv-SE" sz="1800" spc="-1" strike="noStrike">
                <a:latin typeface="Microsoft JhengHei Light"/>
              </a:rPr>
              <a:t>Vilka av er tror att det är fake-news att vi har en Global Uppvärmning orsakad av människan?</a:t>
            </a:r>
            <a:endParaRPr b="0" lang="sv-SE" sz="1800" spc="-1" strike="noStrike">
              <a:latin typeface="Arial"/>
            </a:endParaRPr>
          </a:p>
        </p:txBody>
      </p:sp>
      <p:sp>
        <p:nvSpPr>
          <p:cNvPr id="75" name="TextShape 3"/>
          <p:cNvSpPr txBox="1"/>
          <p:nvPr/>
        </p:nvSpPr>
        <p:spPr>
          <a:xfrm>
            <a:off x="2160000" y="4797720"/>
            <a:ext cx="1440000" cy="393840"/>
          </a:xfrm>
          <a:prstGeom prst="rect">
            <a:avLst/>
          </a:prstGeom>
          <a:noFill/>
          <a:ln w="0">
            <a:noFill/>
          </a:ln>
        </p:spPr>
        <p:txBody>
          <a:bodyPr lIns="90000" rIns="90000" tIns="45000" bIns="45000">
            <a:noAutofit/>
          </a:bodyPr>
          <a:p>
            <a:r>
              <a:rPr b="0" lang="sv-SE" sz="1800" spc="-1" strike="noStrike">
                <a:latin typeface="Microsoft JhengHei Light"/>
              </a:rPr>
              <a:t>Vi tror det</a:t>
            </a:r>
            <a:endParaRPr b="0" lang="sv-SE" sz="1800" spc="-1" strike="noStrike">
              <a:latin typeface="Arial"/>
            </a:endParaRPr>
          </a:p>
        </p:txBody>
      </p:sp>
      <p:sp>
        <p:nvSpPr>
          <p:cNvPr id="76" name="TextShape 4"/>
          <p:cNvSpPr txBox="1"/>
          <p:nvPr/>
        </p:nvSpPr>
        <p:spPr>
          <a:xfrm>
            <a:off x="6660000" y="4860000"/>
            <a:ext cx="1800000" cy="393840"/>
          </a:xfrm>
          <a:prstGeom prst="rect">
            <a:avLst/>
          </a:prstGeom>
          <a:noFill/>
          <a:ln w="0">
            <a:noFill/>
          </a:ln>
        </p:spPr>
        <p:txBody>
          <a:bodyPr lIns="90000" rIns="90000" tIns="45000" bIns="45000">
            <a:noAutofit/>
          </a:bodyPr>
          <a:p>
            <a:r>
              <a:rPr b="0" lang="sv-SE" sz="1800" spc="-1" strike="noStrike">
                <a:latin typeface="Microsoft JhengHei Light"/>
              </a:rPr>
              <a:t>Vi tror inte det</a:t>
            </a:r>
            <a:endParaRPr b="0" lang="sv-SE" sz="1800" spc="-1" strike="noStrike">
              <a:latin typeface="Arial"/>
            </a:endParaRPr>
          </a:p>
        </p:txBody>
      </p:sp>
      <p:sp>
        <p:nvSpPr>
          <p:cNvPr id="77" name="TextShape 5"/>
          <p:cNvSpPr txBox="1"/>
          <p:nvPr/>
        </p:nvSpPr>
        <p:spPr>
          <a:xfrm>
            <a:off x="8460000" y="5247360"/>
            <a:ext cx="1440000" cy="332640"/>
          </a:xfrm>
          <a:prstGeom prst="rect">
            <a:avLst/>
          </a:prstGeom>
          <a:noFill/>
          <a:ln w="0">
            <a:noFill/>
          </a:ln>
        </p:spPr>
        <p:txBody>
          <a:bodyPr lIns="90000" rIns="90000" tIns="45000" bIns="45000">
            <a:noAutofit/>
          </a:bodyPr>
          <a:p>
            <a:r>
              <a:rPr b="0" lang="sv-SE" sz="1500" spc="-1" strike="noStrike">
                <a:latin typeface="Microsoft JhengHei UI Light"/>
              </a:rPr>
              <a:t>Data från USA</a:t>
            </a:r>
            <a:endParaRPr b="0" lang="sv-SE" sz="1500" spc="-1" strike="noStrike">
              <a:latin typeface="Arial"/>
            </a:endParaRPr>
          </a:p>
        </p:txBody>
      </p:sp>
      <p:pic>
        <p:nvPicPr>
          <p:cNvPr id="78" name="" descr=""/>
          <p:cNvPicPr/>
          <p:nvPr/>
        </p:nvPicPr>
        <p:blipFill>
          <a:blip r:embed="rId3"/>
          <a:stretch/>
        </p:blipFill>
        <p:spPr>
          <a:xfrm>
            <a:off x="6491520" y="2480040"/>
            <a:ext cx="1986120" cy="2199960"/>
          </a:xfrm>
          <a:prstGeom prst="rect">
            <a:avLst/>
          </a:prstGeom>
          <a:ln w="0">
            <a:noFill/>
          </a:ln>
        </p:spPr>
      </p:pic>
      <p:sp>
        <p:nvSpPr>
          <p:cNvPr id="79" name="TextShape 6"/>
          <p:cNvSpPr txBox="1"/>
          <p:nvPr/>
        </p:nvSpPr>
        <p:spPr>
          <a:xfrm rot="18780000">
            <a:off x="1944000" y="3216600"/>
            <a:ext cx="1621080" cy="606960"/>
          </a:xfrm>
          <a:prstGeom prst="rect">
            <a:avLst/>
          </a:prstGeom>
          <a:solidFill>
            <a:srgbClr val="ffffff"/>
          </a:solidFill>
          <a:ln w="0">
            <a:noFill/>
          </a:ln>
        </p:spPr>
        <p:txBody>
          <a:bodyPr lIns="90000" rIns="90000" tIns="45000" bIns="45000">
            <a:noAutofit/>
          </a:bodyPr>
          <a:p>
            <a:r>
              <a:rPr b="0" lang="sv-SE" sz="3200" spc="-1" strike="noStrike">
                <a:latin typeface="Microsoft JhengHei UI Light"/>
              </a:rPr>
              <a:t>OSANT</a:t>
            </a:r>
            <a:endParaRPr b="0" lang="sv-SE" sz="3200" spc="-1" strike="noStrike">
              <a:latin typeface="Arial"/>
            </a:endParaRPr>
          </a:p>
        </p:txBody>
      </p:sp>
    </p:spTree>
  </p:cSld>
  <mc:AlternateContent>
    <mc:Choice Requires="p14">
      <p:transition spd="slow" p14:dur="2000"/>
    </mc:Choice>
    <mc:Fallback>
      <p:transition spd="slow"/>
    </mc:Fallback>
  </mc:AlternateContent>
  <p:timing>
    <p:tnLst>
      <p:par>
        <p:cTn id="61" dur="indefinite" restart="never" nodeType="tmRoot">
          <p:childTnLst>
            <p:seq>
              <p:cTn id="62" dur="indefinite" nodeType="mainSeq">
                <p:childTnLst>
                  <p:par>
                    <p:cTn id="63" fill="hold">
                      <p:stCondLst>
                        <p:cond delay="indefinite"/>
                      </p:stCondLst>
                      <p:childTnLst>
                        <p:par>
                          <p:cTn id="64" fill="hold">
                            <p:stCondLst>
                              <p:cond delay="0"/>
                            </p:stCondLst>
                            <p:childTnLst>
                              <p:par>
                                <p:cTn id="65" nodeType="clickEffect" fill="hold" presetClass="entr" presetID="1">
                                  <p:stCondLst>
                                    <p:cond delay="0"/>
                                  </p:stCondLst>
                                  <p:childTnLst>
                                    <p:set>
                                      <p:cBhvr>
                                        <p:cTn id="6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Vilka tror på konspirationsteorier?</a:t>
            </a:r>
            <a:endParaRPr b="0" lang="sv-SE" sz="3600" spc="-1" strike="noStrike">
              <a:latin typeface="Arial"/>
            </a:endParaRPr>
          </a:p>
        </p:txBody>
      </p:sp>
      <p:pic>
        <p:nvPicPr>
          <p:cNvPr id="81" name="" descr=""/>
          <p:cNvPicPr/>
          <p:nvPr/>
        </p:nvPicPr>
        <p:blipFill>
          <a:blip r:embed="rId1"/>
          <a:stretch/>
        </p:blipFill>
        <p:spPr>
          <a:xfrm>
            <a:off x="138240" y="0"/>
            <a:ext cx="761760" cy="761760"/>
          </a:xfrm>
          <a:prstGeom prst="rect">
            <a:avLst/>
          </a:prstGeom>
          <a:ln w="0">
            <a:noFill/>
          </a:ln>
        </p:spPr>
      </p:pic>
      <p:sp>
        <p:nvSpPr>
          <p:cNvPr id="82" name="TextShape 2"/>
          <p:cNvSpPr txBox="1"/>
          <p:nvPr/>
        </p:nvSpPr>
        <p:spPr>
          <a:xfrm>
            <a:off x="1080000" y="1620000"/>
            <a:ext cx="7920000" cy="697320"/>
          </a:xfrm>
          <a:prstGeom prst="rect">
            <a:avLst/>
          </a:prstGeom>
          <a:noFill/>
          <a:ln w="0">
            <a:noFill/>
          </a:ln>
        </p:spPr>
        <p:txBody>
          <a:bodyPr lIns="90000" rIns="90000" tIns="45000" bIns="45000">
            <a:noAutofit/>
          </a:bodyPr>
          <a:p>
            <a:r>
              <a:rPr b="0" lang="sv-SE" sz="1800" spc="-1" strike="noStrike">
                <a:latin typeface="Microsoft JhengHei Light"/>
              </a:rPr>
              <a:t>Vilka av er tror att valet 2020 var riggat och att enda skälet till att Biden vann var fusk?</a:t>
            </a:r>
            <a:endParaRPr b="0" lang="sv-SE" sz="1800" spc="-1" strike="noStrike">
              <a:latin typeface="Arial"/>
            </a:endParaRPr>
          </a:p>
        </p:txBody>
      </p:sp>
      <p:sp>
        <p:nvSpPr>
          <p:cNvPr id="83" name="TextShape 3"/>
          <p:cNvSpPr txBox="1"/>
          <p:nvPr/>
        </p:nvSpPr>
        <p:spPr>
          <a:xfrm>
            <a:off x="2160000" y="4797720"/>
            <a:ext cx="1440000" cy="393840"/>
          </a:xfrm>
          <a:prstGeom prst="rect">
            <a:avLst/>
          </a:prstGeom>
          <a:noFill/>
          <a:ln w="0">
            <a:noFill/>
          </a:ln>
        </p:spPr>
        <p:txBody>
          <a:bodyPr lIns="90000" rIns="90000" tIns="45000" bIns="45000">
            <a:noAutofit/>
          </a:bodyPr>
          <a:p>
            <a:r>
              <a:rPr b="0" lang="sv-SE" sz="1800" spc="-1" strike="noStrike">
                <a:latin typeface="Microsoft JhengHei Light"/>
              </a:rPr>
              <a:t>Vi tror det</a:t>
            </a:r>
            <a:endParaRPr b="0" lang="sv-SE" sz="1800" spc="-1" strike="noStrike">
              <a:latin typeface="Arial"/>
            </a:endParaRPr>
          </a:p>
        </p:txBody>
      </p:sp>
      <p:sp>
        <p:nvSpPr>
          <p:cNvPr id="84" name="TextShape 4"/>
          <p:cNvSpPr txBox="1"/>
          <p:nvPr/>
        </p:nvSpPr>
        <p:spPr>
          <a:xfrm>
            <a:off x="6660000" y="4860000"/>
            <a:ext cx="1800000" cy="393840"/>
          </a:xfrm>
          <a:prstGeom prst="rect">
            <a:avLst/>
          </a:prstGeom>
          <a:noFill/>
          <a:ln w="0">
            <a:noFill/>
          </a:ln>
        </p:spPr>
        <p:txBody>
          <a:bodyPr lIns="90000" rIns="90000" tIns="45000" bIns="45000">
            <a:noAutofit/>
          </a:bodyPr>
          <a:p>
            <a:r>
              <a:rPr b="0" lang="sv-SE" sz="1800" spc="-1" strike="noStrike">
                <a:latin typeface="Microsoft JhengHei Light"/>
              </a:rPr>
              <a:t>Vi tror inte det</a:t>
            </a:r>
            <a:endParaRPr b="0" lang="sv-SE" sz="1800" spc="-1" strike="noStrike">
              <a:latin typeface="Arial"/>
            </a:endParaRPr>
          </a:p>
        </p:txBody>
      </p:sp>
      <p:sp>
        <p:nvSpPr>
          <p:cNvPr id="85" name="TextShape 5"/>
          <p:cNvSpPr txBox="1"/>
          <p:nvPr/>
        </p:nvSpPr>
        <p:spPr>
          <a:xfrm>
            <a:off x="8460000" y="5247360"/>
            <a:ext cx="1440000" cy="332640"/>
          </a:xfrm>
          <a:prstGeom prst="rect">
            <a:avLst/>
          </a:prstGeom>
          <a:noFill/>
          <a:ln w="0">
            <a:noFill/>
          </a:ln>
        </p:spPr>
        <p:txBody>
          <a:bodyPr lIns="90000" rIns="90000" tIns="45000" bIns="45000">
            <a:noAutofit/>
          </a:bodyPr>
          <a:p>
            <a:r>
              <a:rPr b="0" lang="sv-SE" sz="1500" spc="-1" strike="noStrike">
                <a:latin typeface="Microsoft JhengHei UI Light"/>
              </a:rPr>
              <a:t>Data från USA</a:t>
            </a:r>
            <a:endParaRPr b="0" lang="sv-SE" sz="1500" spc="-1" strike="noStrike">
              <a:latin typeface="Arial"/>
            </a:endParaRPr>
          </a:p>
        </p:txBody>
      </p:sp>
      <p:pic>
        <p:nvPicPr>
          <p:cNvPr id="86" name="" descr=""/>
          <p:cNvPicPr/>
          <p:nvPr/>
        </p:nvPicPr>
        <p:blipFill>
          <a:blip r:embed="rId2"/>
          <a:stretch/>
        </p:blipFill>
        <p:spPr>
          <a:xfrm>
            <a:off x="1821960" y="2340000"/>
            <a:ext cx="1778040" cy="2303280"/>
          </a:xfrm>
          <a:prstGeom prst="rect">
            <a:avLst/>
          </a:prstGeom>
          <a:ln w="0">
            <a:noFill/>
          </a:ln>
        </p:spPr>
      </p:pic>
      <p:pic>
        <p:nvPicPr>
          <p:cNvPr id="87" name="" descr=""/>
          <p:cNvPicPr/>
          <p:nvPr/>
        </p:nvPicPr>
        <p:blipFill>
          <a:blip r:embed="rId3"/>
          <a:stretch/>
        </p:blipFill>
        <p:spPr>
          <a:xfrm>
            <a:off x="6491520" y="2520000"/>
            <a:ext cx="1968480" cy="2180520"/>
          </a:xfrm>
          <a:prstGeom prst="rect">
            <a:avLst/>
          </a:prstGeom>
          <a:ln w="0">
            <a:noFill/>
          </a:ln>
        </p:spPr>
      </p:pic>
      <p:sp>
        <p:nvSpPr>
          <p:cNvPr id="88" name="TextShape 6"/>
          <p:cNvSpPr txBox="1"/>
          <p:nvPr/>
        </p:nvSpPr>
        <p:spPr>
          <a:xfrm rot="18780000">
            <a:off x="1944360" y="3216600"/>
            <a:ext cx="1621080" cy="606960"/>
          </a:xfrm>
          <a:prstGeom prst="rect">
            <a:avLst/>
          </a:prstGeom>
          <a:solidFill>
            <a:srgbClr val="ffffff"/>
          </a:solidFill>
          <a:ln w="0">
            <a:noFill/>
          </a:ln>
        </p:spPr>
        <p:txBody>
          <a:bodyPr lIns="90000" rIns="90000" tIns="45000" bIns="45000">
            <a:noAutofit/>
          </a:bodyPr>
          <a:p>
            <a:r>
              <a:rPr b="0" lang="sv-SE" sz="3200" spc="-1" strike="noStrike">
                <a:latin typeface="Microsoft JhengHei UI Light"/>
              </a:rPr>
              <a:t>OSANT</a:t>
            </a:r>
            <a:endParaRPr b="0" lang="sv-SE" sz="3200" spc="-1" strike="noStrike">
              <a:latin typeface="Arial"/>
            </a:endParaRPr>
          </a:p>
        </p:txBody>
      </p:sp>
    </p:spTree>
  </p:cSld>
  <mc:AlternateContent>
    <mc:Choice Requires="p14">
      <p:transition spd="slow" p14:dur="2000"/>
    </mc:Choice>
    <mc:Fallback>
      <p:transition spd="slow"/>
    </mc:Fallback>
  </mc:AlternateContent>
  <p:timing>
    <p:tnLst>
      <p:par>
        <p:cTn id="67" dur="indefinite" restart="never" nodeType="tmRoot">
          <p:childTnLst>
            <p:seq>
              <p:cTn id="68" dur="indefinite" nodeType="mainSeq">
                <p:childTnLst>
                  <p:par>
                    <p:cTn id="69" fill="hold">
                      <p:stCondLst>
                        <p:cond delay="indefinite"/>
                      </p:stCondLst>
                      <p:childTnLst>
                        <p:par>
                          <p:cTn id="70" fill="hold">
                            <p:stCondLst>
                              <p:cond delay="0"/>
                            </p:stCondLst>
                            <p:childTnLst>
                              <p:par>
                                <p:cTn id="71" nodeType="clickEffect" fill="hold" presetClass="entr" presetID="1">
                                  <p:stCondLst>
                                    <p:cond delay="0"/>
                                  </p:stCondLst>
                                  <p:childTnLst>
                                    <p:set>
                                      <p:cBhvr>
                                        <p:cTn id="7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extShape 1"/>
          <p:cNvSpPr txBox="1"/>
          <p:nvPr/>
        </p:nvSpPr>
        <p:spPr>
          <a:xfrm>
            <a:off x="504000" y="313560"/>
            <a:ext cx="9071640" cy="946440"/>
          </a:xfrm>
          <a:prstGeom prst="rect">
            <a:avLst/>
          </a:prstGeom>
          <a:noFill/>
          <a:ln w="0">
            <a:noFill/>
          </a:ln>
        </p:spPr>
        <p:txBody>
          <a:bodyPr lIns="0" rIns="0" tIns="0" bIns="0" anchor="ctr">
            <a:noAutofit/>
          </a:bodyPr>
          <a:p>
            <a:pPr algn="ctr"/>
            <a:r>
              <a:rPr b="0" lang="sv-SE" sz="3600" spc="-1" strike="noStrike">
                <a:latin typeface="Microsoft YaHei UI Light"/>
              </a:rPr>
              <a:t>Vilka tror på konspirationsteorier?</a:t>
            </a:r>
            <a:endParaRPr b="0" lang="sv-SE" sz="3600" spc="-1" strike="noStrike">
              <a:latin typeface="Arial"/>
            </a:endParaRPr>
          </a:p>
        </p:txBody>
      </p:sp>
      <p:pic>
        <p:nvPicPr>
          <p:cNvPr id="90" name="" descr=""/>
          <p:cNvPicPr/>
          <p:nvPr/>
        </p:nvPicPr>
        <p:blipFill>
          <a:blip r:embed="rId1"/>
          <a:stretch/>
        </p:blipFill>
        <p:spPr>
          <a:xfrm>
            <a:off x="138240" y="0"/>
            <a:ext cx="761760" cy="761760"/>
          </a:xfrm>
          <a:prstGeom prst="rect">
            <a:avLst/>
          </a:prstGeom>
          <a:ln w="0">
            <a:noFill/>
          </a:ln>
        </p:spPr>
      </p:pic>
      <p:sp>
        <p:nvSpPr>
          <p:cNvPr id="91" name="TextShape 2"/>
          <p:cNvSpPr txBox="1"/>
          <p:nvPr/>
        </p:nvSpPr>
        <p:spPr>
          <a:xfrm>
            <a:off x="1080000" y="1440000"/>
            <a:ext cx="7920000" cy="1000800"/>
          </a:xfrm>
          <a:prstGeom prst="rect">
            <a:avLst/>
          </a:prstGeom>
          <a:noFill/>
          <a:ln w="0">
            <a:noFill/>
          </a:ln>
        </p:spPr>
        <p:txBody>
          <a:bodyPr lIns="90000" rIns="90000" tIns="45000" bIns="45000">
            <a:noAutofit/>
          </a:bodyPr>
          <a:p>
            <a:pPr>
              <a:lnSpc>
                <a:spcPct val="100000"/>
              </a:lnSpc>
            </a:pPr>
            <a:r>
              <a:rPr b="0" lang="sv-SE" sz="1800" spc="-1" strike="noStrike">
                <a:latin typeface="Microsoft JhengHei Light"/>
              </a:rPr>
              <a:t>Vilka av er tror att demokraterna (liberaler) och media är lierade i en sammansvärjning för att kontrollera människor och ta över makten i samhället (~ QAnon)?</a:t>
            </a:r>
            <a:endParaRPr b="0" lang="sv-SE" sz="1800" spc="-1" strike="noStrike">
              <a:latin typeface="Arial"/>
            </a:endParaRPr>
          </a:p>
        </p:txBody>
      </p:sp>
      <p:sp>
        <p:nvSpPr>
          <p:cNvPr id="92" name="TextShape 3"/>
          <p:cNvSpPr txBox="1"/>
          <p:nvPr/>
        </p:nvSpPr>
        <p:spPr>
          <a:xfrm>
            <a:off x="2160000" y="4797720"/>
            <a:ext cx="1440000" cy="393840"/>
          </a:xfrm>
          <a:prstGeom prst="rect">
            <a:avLst/>
          </a:prstGeom>
          <a:noFill/>
          <a:ln w="0">
            <a:noFill/>
          </a:ln>
        </p:spPr>
        <p:txBody>
          <a:bodyPr lIns="90000" rIns="90000" tIns="45000" bIns="45000">
            <a:noAutofit/>
          </a:bodyPr>
          <a:p>
            <a:r>
              <a:rPr b="0" lang="sv-SE" sz="1800" spc="-1" strike="noStrike">
                <a:latin typeface="Microsoft JhengHei Light"/>
              </a:rPr>
              <a:t>Vi tror det</a:t>
            </a:r>
            <a:endParaRPr b="0" lang="sv-SE" sz="1800" spc="-1" strike="noStrike">
              <a:latin typeface="Arial"/>
            </a:endParaRPr>
          </a:p>
        </p:txBody>
      </p:sp>
      <p:sp>
        <p:nvSpPr>
          <p:cNvPr id="93" name="TextShape 4"/>
          <p:cNvSpPr txBox="1"/>
          <p:nvPr/>
        </p:nvSpPr>
        <p:spPr>
          <a:xfrm>
            <a:off x="6660000" y="4860000"/>
            <a:ext cx="1980000" cy="393840"/>
          </a:xfrm>
          <a:prstGeom prst="rect">
            <a:avLst/>
          </a:prstGeom>
          <a:noFill/>
          <a:ln w="0">
            <a:noFill/>
          </a:ln>
        </p:spPr>
        <p:txBody>
          <a:bodyPr lIns="90000" rIns="90000" tIns="45000" bIns="45000">
            <a:noAutofit/>
          </a:bodyPr>
          <a:p>
            <a:r>
              <a:rPr b="0" lang="sv-SE" sz="1800" spc="-1" strike="noStrike">
                <a:latin typeface="Microsoft JhengHei Light"/>
              </a:rPr>
              <a:t>Vi tror inte det</a:t>
            </a:r>
            <a:endParaRPr b="0" lang="sv-SE" sz="1800" spc="-1" strike="noStrike">
              <a:latin typeface="Arial"/>
            </a:endParaRPr>
          </a:p>
        </p:txBody>
      </p:sp>
      <p:sp>
        <p:nvSpPr>
          <p:cNvPr id="94" name="TextShape 5"/>
          <p:cNvSpPr txBox="1"/>
          <p:nvPr/>
        </p:nvSpPr>
        <p:spPr>
          <a:xfrm>
            <a:off x="8460000" y="5247360"/>
            <a:ext cx="1440000" cy="332640"/>
          </a:xfrm>
          <a:prstGeom prst="rect">
            <a:avLst/>
          </a:prstGeom>
          <a:noFill/>
          <a:ln w="0">
            <a:noFill/>
          </a:ln>
        </p:spPr>
        <p:txBody>
          <a:bodyPr lIns="90000" rIns="90000" tIns="45000" bIns="45000">
            <a:noAutofit/>
          </a:bodyPr>
          <a:p>
            <a:r>
              <a:rPr b="0" lang="sv-SE" sz="1500" spc="-1" strike="noStrike">
                <a:latin typeface="Microsoft JhengHei UI Light"/>
              </a:rPr>
              <a:t>Data från USA</a:t>
            </a:r>
            <a:endParaRPr b="0" lang="sv-SE" sz="1500" spc="-1" strike="noStrike">
              <a:latin typeface="Arial"/>
            </a:endParaRPr>
          </a:p>
        </p:txBody>
      </p:sp>
      <p:pic>
        <p:nvPicPr>
          <p:cNvPr id="95" name="" descr=""/>
          <p:cNvPicPr/>
          <p:nvPr/>
        </p:nvPicPr>
        <p:blipFill>
          <a:blip r:embed="rId2"/>
          <a:stretch/>
        </p:blipFill>
        <p:spPr>
          <a:xfrm>
            <a:off x="1980000" y="2520000"/>
            <a:ext cx="1729440" cy="2239920"/>
          </a:xfrm>
          <a:prstGeom prst="rect">
            <a:avLst/>
          </a:prstGeom>
          <a:ln w="0">
            <a:noFill/>
          </a:ln>
        </p:spPr>
      </p:pic>
      <p:pic>
        <p:nvPicPr>
          <p:cNvPr id="96" name="" descr=""/>
          <p:cNvPicPr/>
          <p:nvPr/>
        </p:nvPicPr>
        <p:blipFill>
          <a:blip r:embed="rId3"/>
          <a:stretch/>
        </p:blipFill>
        <p:spPr>
          <a:xfrm>
            <a:off x="6480000" y="2539080"/>
            <a:ext cx="1958040" cy="2140920"/>
          </a:xfrm>
          <a:prstGeom prst="rect">
            <a:avLst/>
          </a:prstGeom>
          <a:ln w="0">
            <a:noFill/>
          </a:ln>
        </p:spPr>
      </p:pic>
      <p:sp>
        <p:nvSpPr>
          <p:cNvPr id="97" name="TextShape 6"/>
          <p:cNvSpPr txBox="1"/>
          <p:nvPr/>
        </p:nvSpPr>
        <p:spPr>
          <a:xfrm rot="18780000">
            <a:off x="1944360" y="3216600"/>
            <a:ext cx="1621080" cy="606960"/>
          </a:xfrm>
          <a:prstGeom prst="rect">
            <a:avLst/>
          </a:prstGeom>
          <a:solidFill>
            <a:srgbClr val="ffffff"/>
          </a:solidFill>
          <a:ln w="0">
            <a:noFill/>
          </a:ln>
        </p:spPr>
        <p:txBody>
          <a:bodyPr lIns="90000" rIns="90000" tIns="45000" bIns="45000">
            <a:noAutofit/>
          </a:bodyPr>
          <a:p>
            <a:r>
              <a:rPr b="0" lang="sv-SE" sz="3200" spc="-1" strike="noStrike">
                <a:latin typeface="Microsoft JhengHei UI Light"/>
              </a:rPr>
              <a:t>OSANT</a:t>
            </a:r>
            <a:endParaRPr b="0" lang="sv-SE" sz="3200" spc="-1" strike="noStrike">
              <a:latin typeface="Arial"/>
            </a:endParaRPr>
          </a:p>
        </p:txBody>
      </p:sp>
    </p:spTree>
  </p:cSld>
  <mc:AlternateContent>
    <mc:Choice Requires="p14">
      <p:transition spd="slow" p14:dur="2000"/>
    </mc:Choice>
    <mc:Fallback>
      <p:transition spd="slow"/>
    </mc:Fallback>
  </mc:AlternateContent>
  <p:timing>
    <p:tnLst>
      <p:par>
        <p:cTn id="73" dur="indefinite" restart="never" nodeType="tmRoot">
          <p:childTnLst>
            <p:seq>
              <p:cTn id="74" dur="indefinite" nodeType="mainSeq">
                <p:childTnLst>
                  <p:par>
                    <p:cTn id="75" fill="hold">
                      <p:stCondLst>
                        <p:cond delay="indefinite"/>
                      </p:stCondLst>
                      <p:childTnLst>
                        <p:par>
                          <p:cTn id="76" fill="hold">
                            <p:stCondLst>
                              <p:cond delay="0"/>
                            </p:stCondLst>
                            <p:childTnLst>
                              <p:par>
                                <p:cTn id="77" nodeType="clickEffect" fill="hold" presetClass="entr" presetID="1">
                                  <p:stCondLst>
                                    <p:cond delay="0"/>
                                  </p:stCondLst>
                                  <p:childTnLst>
                                    <p:set>
                                      <p:cBhvr>
                                        <p:cTn id="7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10389</TotalTime>
  <Application>LibreOffice/7.0.6.2$Windows_X86_64 LibreOffice_project/144abb84a525d8e30c9dbbefa69cbbf2d8d4ae3b</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2021-08-21T18:43:39Z</dcterms:created>
  <dc:creator/>
  <dc:description/>
  <dc:language>sv-SE</dc:language>
  <cp:lastModifiedBy/>
  <dcterms:modified xsi:type="dcterms:W3CDTF">2023-03-29T09:22:42Z</dcterms:modified>
  <cp:revision>22</cp:revision>
  <dc:subject/>
  <dc:title/>
</cp:coreProperties>
</file>